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7" r:id="rId2"/>
    <p:sldId id="412" r:id="rId3"/>
    <p:sldId id="387" r:id="rId4"/>
    <p:sldId id="404" r:id="rId5"/>
    <p:sldId id="411" r:id="rId6"/>
    <p:sldId id="403" r:id="rId7"/>
    <p:sldId id="393" r:id="rId8"/>
    <p:sldId id="406" r:id="rId9"/>
    <p:sldId id="408" r:id="rId10"/>
    <p:sldId id="405" r:id="rId11"/>
    <p:sldId id="407" r:id="rId12"/>
    <p:sldId id="409" r:id="rId13"/>
    <p:sldId id="410" r:id="rId14"/>
  </p:sldIdLst>
  <p:sldSz cx="9144000" cy="6858000" type="screen4x3"/>
  <p:notesSz cx="6797675" cy="9856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004489"/>
    <a:srgbClr val="FF3300"/>
    <a:srgbClr val="FBEDC9"/>
    <a:srgbClr val="B7C8DD"/>
    <a:srgbClr val="D1BBD0"/>
    <a:srgbClr val="C1AFC9"/>
    <a:srgbClr val="D33321"/>
    <a:srgbClr val="1C23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6165" autoAdjust="0"/>
    <p:restoredTop sz="93939" autoAdjust="0"/>
  </p:normalViewPr>
  <p:slideViewPr>
    <p:cSldViewPr snapToObjects="1" showGuides="1">
      <p:cViewPr varScale="1">
        <p:scale>
          <a:sx n="71" d="100"/>
          <a:sy n="71" d="100"/>
        </p:scale>
        <p:origin x="-1902" y="-96"/>
      </p:cViewPr>
      <p:guideLst>
        <p:guide orient="horz" pos="845"/>
        <p:guide orient="horz" pos="981"/>
        <p:guide orient="horz" pos="255"/>
        <p:guide orient="horz" pos="3884"/>
        <p:guide orient="horz" pos="4178"/>
        <p:guide pos="385"/>
        <p:guide pos="5443"/>
        <p:guide pos="703"/>
        <p:guide pos="816"/>
        <p:guide pos="1134"/>
        <p:guide pos="1247"/>
        <p:guide pos="1565"/>
        <p:guide pos="16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E41FFA-2E7E-4593-93BE-61C5B03E628F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666C824-B6C7-478B-9DBF-DCB7BC54F94A}">
      <dgm:prSet custT="1"/>
      <dgm:spPr/>
      <dgm:t>
        <a:bodyPr/>
        <a:lstStyle/>
        <a:p>
          <a:pPr rtl="0"/>
          <a:r>
            <a:rPr lang="ru-RU" sz="1600" b="0" baseline="0" dirty="0" smtClean="0">
              <a:latin typeface="+mj-lt"/>
            </a:rPr>
            <a:t>Заключение соглашения с Федеральным Казначейством</a:t>
          </a:r>
          <a:endParaRPr lang="ru-RU" sz="1600" b="0" dirty="0">
            <a:latin typeface="+mj-lt"/>
          </a:endParaRPr>
        </a:p>
      </dgm:t>
    </dgm:pt>
    <dgm:pt modelId="{301250B2-EB86-4674-8BAB-60D42D0889E6}" type="parTrans" cxnId="{38E1D558-DA41-43B7-B38B-030313A7402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71167ED5-FF8D-4282-9646-8C8801FBDD49}" type="sibTrans" cxnId="{38E1D558-DA41-43B7-B38B-030313A7402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76D0373D-E5E4-4DCE-8114-638CB967915F}">
      <dgm:prSet custT="1"/>
      <dgm:spPr/>
      <dgm:t>
        <a:bodyPr/>
        <a:lstStyle/>
        <a:p>
          <a:pPr rtl="0"/>
          <a:r>
            <a:rPr lang="ru-RU" sz="1600" b="0" dirty="0" smtClean="0">
              <a:latin typeface="+mj-lt"/>
            </a:rPr>
            <a:t>Организация защищённого канала</a:t>
          </a:r>
          <a:endParaRPr lang="ru-RU" sz="1600" b="0" dirty="0">
            <a:latin typeface="+mj-lt"/>
          </a:endParaRPr>
        </a:p>
      </dgm:t>
    </dgm:pt>
    <dgm:pt modelId="{EAA5C39B-1D87-4AD8-8462-F561A08B3418}" type="parTrans" cxnId="{B2B40DF5-7C2A-48A6-A64D-7F9A5D1ECC58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96FF5F70-76B8-45BC-BFC7-A30140118116}" type="sibTrans" cxnId="{B2B40DF5-7C2A-48A6-A64D-7F9A5D1ECC58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BCB85B0D-E6F3-47AD-92BE-4E1B0DC4744B}">
      <dgm:prSet custT="1"/>
      <dgm:spPr/>
      <dgm:t>
        <a:bodyPr/>
        <a:lstStyle/>
        <a:p>
          <a:pPr rtl="0"/>
          <a:r>
            <a:rPr lang="ru-RU" sz="1400" b="0" dirty="0" smtClean="0">
              <a:latin typeface="+mj-lt"/>
            </a:rPr>
            <a:t>Организация – участник устанавливает и настраивает кластер </a:t>
          </a:r>
          <a:r>
            <a:rPr lang="en-US" sz="1400" b="0" dirty="0" err="1" smtClean="0">
              <a:latin typeface="+mj-lt"/>
            </a:rPr>
            <a:t>VipNet</a:t>
          </a:r>
          <a:r>
            <a:rPr lang="en-US" sz="1400" b="0" dirty="0" smtClean="0">
              <a:latin typeface="+mj-lt"/>
            </a:rPr>
            <a:t> HW1000</a:t>
          </a:r>
          <a:endParaRPr lang="ru-RU" sz="1400" b="0" dirty="0">
            <a:latin typeface="+mj-lt"/>
          </a:endParaRPr>
        </a:p>
      </dgm:t>
    </dgm:pt>
    <dgm:pt modelId="{3F80BC93-80F3-4538-BB4D-59A1865CB0BD}" type="parTrans" cxnId="{3C39A6C1-4BDF-44DC-9D4C-5DF9DCE4351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6BD2221A-8BDD-4D3E-AF79-E176E84DD787}" type="sibTrans" cxnId="{3C39A6C1-4BDF-44DC-9D4C-5DF9DCE4351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E47F4556-989A-4A13-99F7-F0D4CCA5F416}">
      <dgm:prSet custT="1"/>
      <dgm:spPr/>
      <dgm:t>
        <a:bodyPr/>
        <a:lstStyle/>
        <a:p>
          <a:pPr rtl="0"/>
          <a:r>
            <a:rPr lang="ru-RU" sz="1550" b="0" baseline="0" dirty="0" smtClean="0">
              <a:latin typeface="+mj-lt"/>
            </a:rPr>
            <a:t>Получение сертификата электронной цифровой подписи (ЭЦП)</a:t>
          </a:r>
          <a:endParaRPr lang="ru-RU" sz="1550" b="0" dirty="0">
            <a:latin typeface="+mj-lt"/>
          </a:endParaRPr>
        </a:p>
      </dgm:t>
    </dgm:pt>
    <dgm:pt modelId="{E3E5848A-6301-4C7A-8BAB-3629F81F20E2}" type="parTrans" cxnId="{942712EA-4C8C-41FC-BC75-8BBD3CFBDA1C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2E8D2EF0-3DA7-4C8D-B4F5-44DCD3E26380}" type="sibTrans" cxnId="{942712EA-4C8C-41FC-BC75-8BBD3CFBDA1C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A8AB0F01-7A00-4319-89DF-00FE361B94EB}">
      <dgm:prSet custT="1"/>
      <dgm:spPr/>
      <dgm:t>
        <a:bodyPr/>
        <a:lstStyle/>
        <a:p>
          <a:pPr rtl="0"/>
          <a:r>
            <a:rPr lang="ru-RU" sz="1600" b="0" baseline="0" dirty="0" smtClean="0">
              <a:latin typeface="+mj-lt"/>
            </a:rPr>
            <a:t>Регистрация в СМЭВ</a:t>
          </a:r>
          <a:endParaRPr lang="ru-RU" sz="1600" b="0" dirty="0">
            <a:latin typeface="+mj-lt"/>
          </a:endParaRPr>
        </a:p>
      </dgm:t>
    </dgm:pt>
    <dgm:pt modelId="{6BA70346-23F1-4727-87F2-BBCE8E52BB38}" type="parTrans" cxnId="{5D0F4245-216F-4020-8EC1-2CF477FB759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B49DD528-3C46-45F8-8D3B-4A999FDBA5F6}" type="sibTrans" cxnId="{5D0F4245-216F-4020-8EC1-2CF477FB7592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865146CE-AB1B-4351-9A62-9E258A01431B}">
      <dgm:prSet custT="1"/>
      <dgm:spPr/>
      <dgm:t>
        <a:bodyPr/>
        <a:lstStyle/>
        <a:p>
          <a:pPr rtl="0"/>
          <a:r>
            <a:rPr lang="ru-RU" sz="1400" b="0" dirty="0" smtClean="0">
              <a:latin typeface="+mj-lt"/>
            </a:rPr>
            <a:t>Организация – участник </a:t>
          </a:r>
          <a:r>
            <a:rPr lang="ru-RU" sz="1400" b="0" baseline="0" dirty="0" smtClean="0">
              <a:latin typeface="+mj-lt"/>
            </a:rPr>
            <a:t> регистрирует ИС  в СМЭВ;</a:t>
          </a:r>
          <a:endParaRPr lang="ru-RU" sz="1400" b="0" dirty="0">
            <a:latin typeface="+mj-lt"/>
          </a:endParaRPr>
        </a:p>
      </dgm:t>
    </dgm:pt>
    <dgm:pt modelId="{E11D5FA5-82B3-4E21-8932-8D9E9E933615}" type="parTrans" cxnId="{85F3E99B-13C8-4448-B2AA-197739BF68E8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70E1405C-CDEF-4117-A475-887E83581DD9}" type="sibTrans" cxnId="{85F3E99B-13C8-4448-B2AA-197739BF68E8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3218E7DA-37AB-4346-B26D-A5F68F307098}">
      <dgm:prSet custT="1"/>
      <dgm:spPr/>
      <dgm:t>
        <a:bodyPr/>
        <a:lstStyle/>
        <a:p>
          <a:pPr rtl="0"/>
          <a:r>
            <a:rPr lang="ru-RU" sz="1400" b="0" dirty="0" smtClean="0">
              <a:latin typeface="+mj-lt"/>
            </a:rPr>
            <a:t>Федеральное Казначейство направляет официальное письмо в адрес </a:t>
          </a:r>
          <a:r>
            <a:rPr lang="ru-RU" sz="1400" b="0" dirty="0" err="1" smtClean="0">
              <a:latin typeface="+mj-lt"/>
            </a:rPr>
            <a:t>Минкомсвязи</a:t>
          </a:r>
          <a:r>
            <a:rPr lang="ru-RU" sz="1400" b="0" dirty="0" smtClean="0">
              <a:latin typeface="+mj-lt"/>
            </a:rPr>
            <a:t> России с просьбой обеспечить подключение Организации – участника  к СМЭВ</a:t>
          </a:r>
          <a:endParaRPr lang="ru-RU" sz="1400" b="0" dirty="0">
            <a:latin typeface="+mj-lt"/>
          </a:endParaRPr>
        </a:p>
      </dgm:t>
    </dgm:pt>
    <dgm:pt modelId="{D15DB8C8-A2E5-4754-A407-76EC258C5C73}" type="parTrans" cxnId="{F0A03148-166E-49DF-A5F3-2E9FEF63F4D0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6746A54B-29B6-40A6-AFC4-181D68154604}" type="sibTrans" cxnId="{F0A03148-166E-49DF-A5F3-2E9FEF63F4D0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420E3F71-0675-4490-AFB1-316A3952E99F}">
      <dgm:prSet custT="1"/>
      <dgm:spPr/>
      <dgm:t>
        <a:bodyPr/>
        <a:lstStyle/>
        <a:p>
          <a:pPr rtl="0"/>
          <a:r>
            <a:rPr lang="ru-RU" sz="1400" b="0" dirty="0" smtClean="0">
              <a:latin typeface="+mj-lt"/>
            </a:rPr>
            <a:t>Организация – участник  получает ЭЦП в аккредитованном МКС  Удостоверяющем Центре</a:t>
          </a:r>
          <a:endParaRPr lang="ru-RU" sz="1400" b="0" dirty="0">
            <a:latin typeface="+mj-lt"/>
          </a:endParaRPr>
        </a:p>
      </dgm:t>
    </dgm:pt>
    <dgm:pt modelId="{D43E483F-61E2-48E4-AF63-FCCEEBFEDEB9}" type="parTrans" cxnId="{8C583380-A9E9-4B6F-9BAA-269A6769D85E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6AE5EFB2-D8AD-4B6D-9846-0B76F173BA9A}" type="sibTrans" cxnId="{8C583380-A9E9-4B6F-9BAA-269A6769D85E}">
      <dgm:prSet/>
      <dgm:spPr/>
      <dgm:t>
        <a:bodyPr/>
        <a:lstStyle/>
        <a:p>
          <a:endParaRPr lang="ru-RU" sz="1600" b="0">
            <a:latin typeface="+mj-lt"/>
          </a:endParaRPr>
        </a:p>
      </dgm:t>
    </dgm:pt>
    <dgm:pt modelId="{F180AC48-F53B-4415-9DBD-D36303FAB989}">
      <dgm:prSet custT="1"/>
      <dgm:spPr/>
      <dgm:t>
        <a:bodyPr/>
        <a:lstStyle/>
        <a:p>
          <a:pPr rtl="0"/>
          <a:r>
            <a:rPr lang="ru-RU" sz="1400" b="0" dirty="0" smtClean="0">
              <a:latin typeface="+mj-lt"/>
            </a:rPr>
            <a:t>Организация – участник </a:t>
          </a:r>
          <a:r>
            <a:rPr lang="ru-RU" sz="1400" b="0" baseline="0" dirty="0" smtClean="0">
              <a:latin typeface="+mj-lt"/>
            </a:rPr>
            <a:t> подает заявку на доступ к сервису ФК</a:t>
          </a:r>
          <a:endParaRPr lang="ru-RU" sz="1400" b="0" dirty="0">
            <a:latin typeface="+mj-lt"/>
          </a:endParaRPr>
        </a:p>
      </dgm:t>
    </dgm:pt>
    <dgm:pt modelId="{8DFCAA25-19C1-413E-9F1E-2F9174254E84}" type="parTrans" cxnId="{4959C01E-EE80-4EA2-B364-499AC42466C2}">
      <dgm:prSet/>
      <dgm:spPr/>
      <dgm:t>
        <a:bodyPr/>
        <a:lstStyle/>
        <a:p>
          <a:endParaRPr lang="ru-RU"/>
        </a:p>
      </dgm:t>
    </dgm:pt>
    <dgm:pt modelId="{67CCF26E-464E-4C42-9EA5-70F64908D1EF}" type="sibTrans" cxnId="{4959C01E-EE80-4EA2-B364-499AC42466C2}">
      <dgm:prSet/>
      <dgm:spPr/>
      <dgm:t>
        <a:bodyPr/>
        <a:lstStyle/>
        <a:p>
          <a:endParaRPr lang="ru-RU"/>
        </a:p>
      </dgm:t>
    </dgm:pt>
    <dgm:pt modelId="{6DC914DE-C106-423A-821E-859D3C79DAF3}" type="pres">
      <dgm:prSet presAssocID="{AEE41FFA-2E7E-4593-93BE-61C5B03E62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7E99A5-13E1-45B4-ABC8-F70F189A7426}" type="pres">
      <dgm:prSet presAssocID="{4666C824-B6C7-478B-9DBF-DCB7BC54F94A}" presName="parentLin" presStyleCnt="0"/>
      <dgm:spPr/>
      <dgm:t>
        <a:bodyPr/>
        <a:lstStyle/>
        <a:p>
          <a:endParaRPr lang="ru-RU"/>
        </a:p>
      </dgm:t>
    </dgm:pt>
    <dgm:pt modelId="{579B9166-0282-4376-A80D-364A6507ACC9}" type="pres">
      <dgm:prSet presAssocID="{4666C824-B6C7-478B-9DBF-DCB7BC54F94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6C667B1-90EC-48C2-8236-CA3388E98B1D}" type="pres">
      <dgm:prSet presAssocID="{4666C824-B6C7-478B-9DBF-DCB7BC54F94A}" presName="parentText" presStyleLbl="node1" presStyleIdx="0" presStyleCnt="4">
        <dgm:presLayoutVars>
          <dgm:chMax val="0"/>
          <dgm:bulletEnabled val="1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F8ACA251-05E3-467C-B2A8-52CBC9782416}" type="pres">
      <dgm:prSet presAssocID="{4666C824-B6C7-478B-9DBF-DCB7BC54F94A}" presName="negativeSpace" presStyleCnt="0"/>
      <dgm:spPr/>
      <dgm:t>
        <a:bodyPr/>
        <a:lstStyle/>
        <a:p>
          <a:endParaRPr lang="ru-RU"/>
        </a:p>
      </dgm:t>
    </dgm:pt>
    <dgm:pt modelId="{2761C754-3816-4AD5-8804-089C7107A073}" type="pres">
      <dgm:prSet presAssocID="{4666C824-B6C7-478B-9DBF-DCB7BC54F94A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FDADB-C106-4C13-82E2-B1AECE10CDE2}" type="pres">
      <dgm:prSet presAssocID="{71167ED5-FF8D-4282-9646-8C8801FBDD49}" presName="spaceBetweenRectangles" presStyleCnt="0"/>
      <dgm:spPr/>
      <dgm:t>
        <a:bodyPr/>
        <a:lstStyle/>
        <a:p>
          <a:endParaRPr lang="ru-RU"/>
        </a:p>
      </dgm:t>
    </dgm:pt>
    <dgm:pt modelId="{2A4D0C86-77AA-486F-A9F8-D4DD6CEC4F4F}" type="pres">
      <dgm:prSet presAssocID="{76D0373D-E5E4-4DCE-8114-638CB967915F}" presName="parentLin" presStyleCnt="0"/>
      <dgm:spPr/>
      <dgm:t>
        <a:bodyPr/>
        <a:lstStyle/>
        <a:p>
          <a:endParaRPr lang="ru-RU"/>
        </a:p>
      </dgm:t>
    </dgm:pt>
    <dgm:pt modelId="{BABF2595-075B-4936-89FC-0AF950EFA087}" type="pres">
      <dgm:prSet presAssocID="{76D0373D-E5E4-4DCE-8114-638CB967915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72D6862-E575-4321-BBAC-61BDDE489997}" type="pres">
      <dgm:prSet presAssocID="{76D0373D-E5E4-4DCE-8114-638CB967915F}" presName="parentText" presStyleLbl="node1" presStyleIdx="1" presStyleCnt="4" custLinFactNeighborX="4343" custLinFactNeighborY="1580">
        <dgm:presLayoutVars>
          <dgm:chMax val="0"/>
          <dgm:bulletEnabled val="1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39634EB4-1C3E-4F0E-BC07-228765A42805}" type="pres">
      <dgm:prSet presAssocID="{76D0373D-E5E4-4DCE-8114-638CB967915F}" presName="negativeSpace" presStyleCnt="0"/>
      <dgm:spPr/>
      <dgm:t>
        <a:bodyPr/>
        <a:lstStyle/>
        <a:p>
          <a:endParaRPr lang="ru-RU"/>
        </a:p>
      </dgm:t>
    </dgm:pt>
    <dgm:pt modelId="{A9D78867-8013-4B8C-8BC3-2B9463E8AB3A}" type="pres">
      <dgm:prSet presAssocID="{76D0373D-E5E4-4DCE-8114-638CB967915F}" presName="childText" presStyleLbl="conFgAcc1" presStyleIdx="1" presStyleCnt="4" custLinFactNeighborX="4" custLinFactNeighborY="-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07586-95D9-43A3-9380-0F7742B0994D}" type="pres">
      <dgm:prSet presAssocID="{96FF5F70-76B8-45BC-BFC7-A30140118116}" presName="spaceBetweenRectangles" presStyleCnt="0"/>
      <dgm:spPr/>
      <dgm:t>
        <a:bodyPr/>
        <a:lstStyle/>
        <a:p>
          <a:endParaRPr lang="ru-RU"/>
        </a:p>
      </dgm:t>
    </dgm:pt>
    <dgm:pt modelId="{7F99F7AE-7717-4642-86F6-C3A5A9A31EAC}" type="pres">
      <dgm:prSet presAssocID="{E47F4556-989A-4A13-99F7-F0D4CCA5F416}" presName="parentLin" presStyleCnt="0"/>
      <dgm:spPr/>
      <dgm:t>
        <a:bodyPr/>
        <a:lstStyle/>
        <a:p>
          <a:endParaRPr lang="ru-RU"/>
        </a:p>
      </dgm:t>
    </dgm:pt>
    <dgm:pt modelId="{58111A11-239F-40DA-9BAE-F8EF8302EAE1}" type="pres">
      <dgm:prSet presAssocID="{E47F4556-989A-4A13-99F7-F0D4CCA5F416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C039F93-0E35-4779-90DE-67E318862F8B}" type="pres">
      <dgm:prSet presAssocID="{E47F4556-989A-4A13-99F7-F0D4CCA5F416}" presName="parentText" presStyleLbl="node1" presStyleIdx="2" presStyleCnt="4">
        <dgm:presLayoutVars>
          <dgm:chMax val="0"/>
          <dgm:bulletEnabled val="1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9D7C616E-D663-4291-B4FA-A03CCFE8EC66}" type="pres">
      <dgm:prSet presAssocID="{E47F4556-989A-4A13-99F7-F0D4CCA5F416}" presName="negativeSpace" presStyleCnt="0"/>
      <dgm:spPr/>
      <dgm:t>
        <a:bodyPr/>
        <a:lstStyle/>
        <a:p>
          <a:endParaRPr lang="ru-RU"/>
        </a:p>
      </dgm:t>
    </dgm:pt>
    <dgm:pt modelId="{7638DF20-C808-41D9-A5A0-B0B97B8F7415}" type="pres">
      <dgm:prSet presAssocID="{E47F4556-989A-4A13-99F7-F0D4CCA5F416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534D1-31C2-4149-B798-AE62095AC721}" type="pres">
      <dgm:prSet presAssocID="{2E8D2EF0-3DA7-4C8D-B4F5-44DCD3E26380}" presName="spaceBetweenRectangles" presStyleCnt="0"/>
      <dgm:spPr/>
      <dgm:t>
        <a:bodyPr/>
        <a:lstStyle/>
        <a:p>
          <a:endParaRPr lang="ru-RU"/>
        </a:p>
      </dgm:t>
    </dgm:pt>
    <dgm:pt modelId="{33BC3C09-F2D7-494F-830E-83392914E31B}" type="pres">
      <dgm:prSet presAssocID="{A8AB0F01-7A00-4319-89DF-00FE361B94EB}" presName="parentLin" presStyleCnt="0"/>
      <dgm:spPr/>
      <dgm:t>
        <a:bodyPr/>
        <a:lstStyle/>
        <a:p>
          <a:endParaRPr lang="ru-RU"/>
        </a:p>
      </dgm:t>
    </dgm:pt>
    <dgm:pt modelId="{B36CEF66-834F-488C-A1CC-4927AED0473F}" type="pres">
      <dgm:prSet presAssocID="{A8AB0F01-7A00-4319-89DF-00FE361B94E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9EEBE6DE-69BB-4807-823D-75CB5C2F5B82}" type="pres">
      <dgm:prSet presAssocID="{A8AB0F01-7A00-4319-89DF-00FE361B94EB}" presName="parentText" presStyleLbl="node1" presStyleIdx="3" presStyleCnt="4">
        <dgm:presLayoutVars>
          <dgm:chMax val="0"/>
          <dgm:bulletEnabled val="1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99F5E140-31AC-4980-8E42-EB6C836D3495}" type="pres">
      <dgm:prSet presAssocID="{A8AB0F01-7A00-4319-89DF-00FE361B94EB}" presName="negativeSpace" presStyleCnt="0"/>
      <dgm:spPr/>
      <dgm:t>
        <a:bodyPr/>
        <a:lstStyle/>
        <a:p>
          <a:endParaRPr lang="ru-RU"/>
        </a:p>
      </dgm:t>
    </dgm:pt>
    <dgm:pt modelId="{C26470CC-48D0-46F0-A42C-5CC73E3FD83E}" type="pres">
      <dgm:prSet presAssocID="{A8AB0F01-7A00-4319-89DF-00FE361B94EB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6192F1-0A63-4A5A-B8EB-7A1C5FC90000}" type="presOf" srcId="{F180AC48-F53B-4415-9DBD-D36303FAB989}" destId="{C26470CC-48D0-46F0-A42C-5CC73E3FD83E}" srcOrd="0" destOrd="1" presId="urn:microsoft.com/office/officeart/2005/8/layout/list1"/>
    <dgm:cxn modelId="{4959C01E-EE80-4EA2-B364-499AC42466C2}" srcId="{A8AB0F01-7A00-4319-89DF-00FE361B94EB}" destId="{F180AC48-F53B-4415-9DBD-D36303FAB989}" srcOrd="1" destOrd="0" parTransId="{8DFCAA25-19C1-413E-9F1E-2F9174254E84}" sibTransId="{67CCF26E-464E-4C42-9EA5-70F64908D1EF}"/>
    <dgm:cxn modelId="{68182A20-33B3-4460-A457-010EAFEC166C}" type="presOf" srcId="{A8AB0F01-7A00-4319-89DF-00FE361B94EB}" destId="{9EEBE6DE-69BB-4807-823D-75CB5C2F5B82}" srcOrd="1" destOrd="0" presId="urn:microsoft.com/office/officeart/2005/8/layout/list1"/>
    <dgm:cxn modelId="{7894D042-C76D-4D30-85B2-0E9825A95784}" type="presOf" srcId="{3218E7DA-37AB-4346-B26D-A5F68F307098}" destId="{2761C754-3816-4AD5-8804-089C7107A073}" srcOrd="0" destOrd="0" presId="urn:microsoft.com/office/officeart/2005/8/layout/list1"/>
    <dgm:cxn modelId="{85F3E99B-13C8-4448-B2AA-197739BF68E8}" srcId="{A8AB0F01-7A00-4319-89DF-00FE361B94EB}" destId="{865146CE-AB1B-4351-9A62-9E258A01431B}" srcOrd="0" destOrd="0" parTransId="{E11D5FA5-82B3-4E21-8932-8D9E9E933615}" sibTransId="{70E1405C-CDEF-4117-A475-887E83581DD9}"/>
    <dgm:cxn modelId="{8A807119-31FC-4918-9959-6FF9357ADA46}" type="presOf" srcId="{AEE41FFA-2E7E-4593-93BE-61C5B03E628F}" destId="{6DC914DE-C106-423A-821E-859D3C79DAF3}" srcOrd="0" destOrd="0" presId="urn:microsoft.com/office/officeart/2005/8/layout/list1"/>
    <dgm:cxn modelId="{68547F9D-C550-46EA-9C16-BC96D762DF83}" type="presOf" srcId="{865146CE-AB1B-4351-9A62-9E258A01431B}" destId="{C26470CC-48D0-46F0-A42C-5CC73E3FD83E}" srcOrd="0" destOrd="0" presId="urn:microsoft.com/office/officeart/2005/8/layout/list1"/>
    <dgm:cxn modelId="{F22541EF-C483-41FC-9EDB-8F73C9F4C6E1}" type="presOf" srcId="{4666C824-B6C7-478B-9DBF-DCB7BC54F94A}" destId="{F6C667B1-90EC-48C2-8236-CA3388E98B1D}" srcOrd="1" destOrd="0" presId="urn:microsoft.com/office/officeart/2005/8/layout/list1"/>
    <dgm:cxn modelId="{8696FAAF-3E74-4616-8266-5BBF47F5A09B}" type="presOf" srcId="{E47F4556-989A-4A13-99F7-F0D4CCA5F416}" destId="{4C039F93-0E35-4779-90DE-67E318862F8B}" srcOrd="1" destOrd="0" presId="urn:microsoft.com/office/officeart/2005/8/layout/list1"/>
    <dgm:cxn modelId="{EF9ECB0A-5932-419C-8629-D6343318CB6F}" type="presOf" srcId="{E47F4556-989A-4A13-99F7-F0D4CCA5F416}" destId="{58111A11-239F-40DA-9BAE-F8EF8302EAE1}" srcOrd="0" destOrd="0" presId="urn:microsoft.com/office/officeart/2005/8/layout/list1"/>
    <dgm:cxn modelId="{AA7C426B-B40D-4303-917E-7B289CC57968}" type="presOf" srcId="{420E3F71-0675-4490-AFB1-316A3952E99F}" destId="{7638DF20-C808-41D9-A5A0-B0B97B8F7415}" srcOrd="0" destOrd="0" presId="urn:microsoft.com/office/officeart/2005/8/layout/list1"/>
    <dgm:cxn modelId="{F0A03148-166E-49DF-A5F3-2E9FEF63F4D0}" srcId="{4666C824-B6C7-478B-9DBF-DCB7BC54F94A}" destId="{3218E7DA-37AB-4346-B26D-A5F68F307098}" srcOrd="0" destOrd="0" parTransId="{D15DB8C8-A2E5-4754-A407-76EC258C5C73}" sibTransId="{6746A54B-29B6-40A6-AFC4-181D68154604}"/>
    <dgm:cxn modelId="{F5337E25-35CC-4BA1-AB7D-7EB488487BC0}" type="presOf" srcId="{76D0373D-E5E4-4DCE-8114-638CB967915F}" destId="{BABF2595-075B-4936-89FC-0AF950EFA087}" srcOrd="0" destOrd="0" presId="urn:microsoft.com/office/officeart/2005/8/layout/list1"/>
    <dgm:cxn modelId="{3C39A6C1-4BDF-44DC-9D4C-5DF9DCE43512}" srcId="{76D0373D-E5E4-4DCE-8114-638CB967915F}" destId="{BCB85B0D-E6F3-47AD-92BE-4E1B0DC4744B}" srcOrd="0" destOrd="0" parTransId="{3F80BC93-80F3-4538-BB4D-59A1865CB0BD}" sibTransId="{6BD2221A-8BDD-4D3E-AF79-E176E84DD787}"/>
    <dgm:cxn modelId="{B2B40DF5-7C2A-48A6-A64D-7F9A5D1ECC58}" srcId="{AEE41FFA-2E7E-4593-93BE-61C5B03E628F}" destId="{76D0373D-E5E4-4DCE-8114-638CB967915F}" srcOrd="1" destOrd="0" parTransId="{EAA5C39B-1D87-4AD8-8462-F561A08B3418}" sibTransId="{96FF5F70-76B8-45BC-BFC7-A30140118116}"/>
    <dgm:cxn modelId="{5D0F4245-216F-4020-8EC1-2CF477FB7592}" srcId="{AEE41FFA-2E7E-4593-93BE-61C5B03E628F}" destId="{A8AB0F01-7A00-4319-89DF-00FE361B94EB}" srcOrd="3" destOrd="0" parTransId="{6BA70346-23F1-4727-87F2-BBCE8E52BB38}" sibTransId="{B49DD528-3C46-45F8-8D3B-4A999FDBA5F6}"/>
    <dgm:cxn modelId="{38E1D558-DA41-43B7-B38B-030313A74022}" srcId="{AEE41FFA-2E7E-4593-93BE-61C5B03E628F}" destId="{4666C824-B6C7-478B-9DBF-DCB7BC54F94A}" srcOrd="0" destOrd="0" parTransId="{301250B2-EB86-4674-8BAB-60D42D0889E6}" sibTransId="{71167ED5-FF8D-4282-9646-8C8801FBDD49}"/>
    <dgm:cxn modelId="{4B76D68F-14EB-4E03-8A75-89368D8433F4}" type="presOf" srcId="{76D0373D-E5E4-4DCE-8114-638CB967915F}" destId="{172D6862-E575-4321-BBAC-61BDDE489997}" srcOrd="1" destOrd="0" presId="urn:microsoft.com/office/officeart/2005/8/layout/list1"/>
    <dgm:cxn modelId="{107D1F56-5806-4D28-9974-FE98660024E9}" type="presOf" srcId="{BCB85B0D-E6F3-47AD-92BE-4E1B0DC4744B}" destId="{A9D78867-8013-4B8C-8BC3-2B9463E8AB3A}" srcOrd="0" destOrd="0" presId="urn:microsoft.com/office/officeart/2005/8/layout/list1"/>
    <dgm:cxn modelId="{8C583380-A9E9-4B6F-9BAA-269A6769D85E}" srcId="{E47F4556-989A-4A13-99F7-F0D4CCA5F416}" destId="{420E3F71-0675-4490-AFB1-316A3952E99F}" srcOrd="0" destOrd="0" parTransId="{D43E483F-61E2-48E4-AF63-FCCEEBFEDEB9}" sibTransId="{6AE5EFB2-D8AD-4B6D-9846-0B76F173BA9A}"/>
    <dgm:cxn modelId="{4162A464-BA7E-4CEA-80CD-B6F8A9F1A1E0}" type="presOf" srcId="{A8AB0F01-7A00-4319-89DF-00FE361B94EB}" destId="{B36CEF66-834F-488C-A1CC-4927AED0473F}" srcOrd="0" destOrd="0" presId="urn:microsoft.com/office/officeart/2005/8/layout/list1"/>
    <dgm:cxn modelId="{10337CD1-4A9D-4B9B-8E5E-CAC23B29B11D}" type="presOf" srcId="{4666C824-B6C7-478B-9DBF-DCB7BC54F94A}" destId="{579B9166-0282-4376-A80D-364A6507ACC9}" srcOrd="0" destOrd="0" presId="urn:microsoft.com/office/officeart/2005/8/layout/list1"/>
    <dgm:cxn modelId="{942712EA-4C8C-41FC-BC75-8BBD3CFBDA1C}" srcId="{AEE41FFA-2E7E-4593-93BE-61C5B03E628F}" destId="{E47F4556-989A-4A13-99F7-F0D4CCA5F416}" srcOrd="2" destOrd="0" parTransId="{E3E5848A-6301-4C7A-8BAB-3629F81F20E2}" sibTransId="{2E8D2EF0-3DA7-4C8D-B4F5-44DCD3E26380}"/>
    <dgm:cxn modelId="{0D088095-9C7A-40F1-B7D9-AF00A9C20C29}" type="presParOf" srcId="{6DC914DE-C106-423A-821E-859D3C79DAF3}" destId="{E77E99A5-13E1-45B4-ABC8-F70F189A7426}" srcOrd="0" destOrd="0" presId="urn:microsoft.com/office/officeart/2005/8/layout/list1"/>
    <dgm:cxn modelId="{A1FA67E8-4C9B-4256-935C-10A99772708C}" type="presParOf" srcId="{E77E99A5-13E1-45B4-ABC8-F70F189A7426}" destId="{579B9166-0282-4376-A80D-364A6507ACC9}" srcOrd="0" destOrd="0" presId="urn:microsoft.com/office/officeart/2005/8/layout/list1"/>
    <dgm:cxn modelId="{D4685E3F-3576-4908-8CA3-C856C2DEFE89}" type="presParOf" srcId="{E77E99A5-13E1-45B4-ABC8-F70F189A7426}" destId="{F6C667B1-90EC-48C2-8236-CA3388E98B1D}" srcOrd="1" destOrd="0" presId="urn:microsoft.com/office/officeart/2005/8/layout/list1"/>
    <dgm:cxn modelId="{73A95781-01D4-4783-A4B4-D1B659DE93E3}" type="presParOf" srcId="{6DC914DE-C106-423A-821E-859D3C79DAF3}" destId="{F8ACA251-05E3-467C-B2A8-52CBC9782416}" srcOrd="1" destOrd="0" presId="urn:microsoft.com/office/officeart/2005/8/layout/list1"/>
    <dgm:cxn modelId="{2BB5FDB0-2D17-4924-A66C-C9719460C5B6}" type="presParOf" srcId="{6DC914DE-C106-423A-821E-859D3C79DAF3}" destId="{2761C754-3816-4AD5-8804-089C7107A073}" srcOrd="2" destOrd="0" presId="urn:microsoft.com/office/officeart/2005/8/layout/list1"/>
    <dgm:cxn modelId="{73A3AFA2-3B9A-46E1-AA2B-3EE95C07C892}" type="presParOf" srcId="{6DC914DE-C106-423A-821E-859D3C79DAF3}" destId="{9D9FDADB-C106-4C13-82E2-B1AECE10CDE2}" srcOrd="3" destOrd="0" presId="urn:microsoft.com/office/officeart/2005/8/layout/list1"/>
    <dgm:cxn modelId="{459ABFCF-B2A9-496F-803E-862294A22E1B}" type="presParOf" srcId="{6DC914DE-C106-423A-821E-859D3C79DAF3}" destId="{2A4D0C86-77AA-486F-A9F8-D4DD6CEC4F4F}" srcOrd="4" destOrd="0" presId="urn:microsoft.com/office/officeart/2005/8/layout/list1"/>
    <dgm:cxn modelId="{CB640EE0-FAF1-4056-B5A1-1AB0C6A83166}" type="presParOf" srcId="{2A4D0C86-77AA-486F-A9F8-D4DD6CEC4F4F}" destId="{BABF2595-075B-4936-89FC-0AF950EFA087}" srcOrd="0" destOrd="0" presId="urn:microsoft.com/office/officeart/2005/8/layout/list1"/>
    <dgm:cxn modelId="{37314006-6ADA-45E6-A1E4-63DC4A78BAC8}" type="presParOf" srcId="{2A4D0C86-77AA-486F-A9F8-D4DD6CEC4F4F}" destId="{172D6862-E575-4321-BBAC-61BDDE489997}" srcOrd="1" destOrd="0" presId="urn:microsoft.com/office/officeart/2005/8/layout/list1"/>
    <dgm:cxn modelId="{99768252-815D-440B-B1D3-7558A0A095CA}" type="presParOf" srcId="{6DC914DE-C106-423A-821E-859D3C79DAF3}" destId="{39634EB4-1C3E-4F0E-BC07-228765A42805}" srcOrd="5" destOrd="0" presId="urn:microsoft.com/office/officeart/2005/8/layout/list1"/>
    <dgm:cxn modelId="{D90C99D0-9087-46D1-A4E6-7DDDA205FB98}" type="presParOf" srcId="{6DC914DE-C106-423A-821E-859D3C79DAF3}" destId="{A9D78867-8013-4B8C-8BC3-2B9463E8AB3A}" srcOrd="6" destOrd="0" presId="urn:microsoft.com/office/officeart/2005/8/layout/list1"/>
    <dgm:cxn modelId="{B54ECA00-0D1C-46C2-AEB5-7E0F6065FF37}" type="presParOf" srcId="{6DC914DE-C106-423A-821E-859D3C79DAF3}" destId="{ED607586-95D9-43A3-9380-0F7742B0994D}" srcOrd="7" destOrd="0" presId="urn:microsoft.com/office/officeart/2005/8/layout/list1"/>
    <dgm:cxn modelId="{C90710FA-EF3E-4CA7-9B3C-3FB211A9E307}" type="presParOf" srcId="{6DC914DE-C106-423A-821E-859D3C79DAF3}" destId="{7F99F7AE-7717-4642-86F6-C3A5A9A31EAC}" srcOrd="8" destOrd="0" presId="urn:microsoft.com/office/officeart/2005/8/layout/list1"/>
    <dgm:cxn modelId="{C1589491-B071-4A89-8494-546E83A66E07}" type="presParOf" srcId="{7F99F7AE-7717-4642-86F6-C3A5A9A31EAC}" destId="{58111A11-239F-40DA-9BAE-F8EF8302EAE1}" srcOrd="0" destOrd="0" presId="urn:microsoft.com/office/officeart/2005/8/layout/list1"/>
    <dgm:cxn modelId="{56E423FE-0A5D-4BA3-8007-CDC1B7F084E5}" type="presParOf" srcId="{7F99F7AE-7717-4642-86F6-C3A5A9A31EAC}" destId="{4C039F93-0E35-4779-90DE-67E318862F8B}" srcOrd="1" destOrd="0" presId="urn:microsoft.com/office/officeart/2005/8/layout/list1"/>
    <dgm:cxn modelId="{807A0583-DAE3-45CE-9AC3-73C7A7A8152D}" type="presParOf" srcId="{6DC914DE-C106-423A-821E-859D3C79DAF3}" destId="{9D7C616E-D663-4291-B4FA-A03CCFE8EC66}" srcOrd="9" destOrd="0" presId="urn:microsoft.com/office/officeart/2005/8/layout/list1"/>
    <dgm:cxn modelId="{F4BD912F-181C-4C9B-B987-70DCE777ED6E}" type="presParOf" srcId="{6DC914DE-C106-423A-821E-859D3C79DAF3}" destId="{7638DF20-C808-41D9-A5A0-B0B97B8F7415}" srcOrd="10" destOrd="0" presId="urn:microsoft.com/office/officeart/2005/8/layout/list1"/>
    <dgm:cxn modelId="{E374521A-600B-4B66-AF02-BB4BF3565707}" type="presParOf" srcId="{6DC914DE-C106-423A-821E-859D3C79DAF3}" destId="{D5C534D1-31C2-4149-B798-AE62095AC721}" srcOrd="11" destOrd="0" presId="urn:microsoft.com/office/officeart/2005/8/layout/list1"/>
    <dgm:cxn modelId="{2C0B4292-9F5B-4929-9C46-C0E1AD49065F}" type="presParOf" srcId="{6DC914DE-C106-423A-821E-859D3C79DAF3}" destId="{33BC3C09-F2D7-494F-830E-83392914E31B}" srcOrd="12" destOrd="0" presId="urn:microsoft.com/office/officeart/2005/8/layout/list1"/>
    <dgm:cxn modelId="{056A97B3-EF37-4A5C-B2DA-4F9BAE1149B4}" type="presParOf" srcId="{33BC3C09-F2D7-494F-830E-83392914E31B}" destId="{B36CEF66-834F-488C-A1CC-4927AED0473F}" srcOrd="0" destOrd="0" presId="urn:microsoft.com/office/officeart/2005/8/layout/list1"/>
    <dgm:cxn modelId="{FE204DBF-CFE4-4BB2-A487-9F3F600E083C}" type="presParOf" srcId="{33BC3C09-F2D7-494F-830E-83392914E31B}" destId="{9EEBE6DE-69BB-4807-823D-75CB5C2F5B82}" srcOrd="1" destOrd="0" presId="urn:microsoft.com/office/officeart/2005/8/layout/list1"/>
    <dgm:cxn modelId="{C37BADD0-73ED-4733-808B-7C6B15C45D4D}" type="presParOf" srcId="{6DC914DE-C106-423A-821E-859D3C79DAF3}" destId="{99F5E140-31AC-4980-8E42-EB6C836D3495}" srcOrd="13" destOrd="0" presId="urn:microsoft.com/office/officeart/2005/8/layout/list1"/>
    <dgm:cxn modelId="{88232E3E-5AA3-4AD9-AB6A-1C05280B1525}" type="presParOf" srcId="{6DC914DE-C106-423A-821E-859D3C79DAF3}" destId="{C26470CC-48D0-46F0-A42C-5CC73E3FD83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3B485C-DCFB-4369-950E-0CA406520F5E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AC5EC47-BE51-48BE-822D-4F8F8611D2D3}">
      <dgm:prSet phldrT="[Текст]"/>
      <dgm:spPr/>
      <dgm:t>
        <a:bodyPr/>
        <a:lstStyle/>
        <a:p>
          <a:r>
            <a:rPr lang="ru-RU" b="1" dirty="0" smtClean="0">
              <a:latin typeface="Calibri"/>
            </a:rPr>
            <a:t>Конвертирует  бизнес-данные в форматы ФК с учетом метод рекомендаций СМЭВ</a:t>
          </a:r>
          <a:endParaRPr lang="ru-RU" dirty="0"/>
        </a:p>
      </dgm:t>
    </dgm:pt>
    <dgm:pt modelId="{1CAEE4DC-8BA6-4FDE-ADAA-03F453DC94E2}" type="parTrans" cxnId="{5BDAEABE-FF8C-4489-8541-5FAF840C2390}">
      <dgm:prSet/>
      <dgm:spPr/>
      <dgm:t>
        <a:bodyPr/>
        <a:lstStyle/>
        <a:p>
          <a:endParaRPr lang="ru-RU"/>
        </a:p>
      </dgm:t>
    </dgm:pt>
    <dgm:pt modelId="{0B923814-ECE2-4CF4-8972-E23380FFE474}" type="sibTrans" cxnId="{5BDAEABE-FF8C-4489-8541-5FAF840C2390}">
      <dgm:prSet/>
      <dgm:spPr/>
      <dgm:t>
        <a:bodyPr/>
        <a:lstStyle/>
        <a:p>
          <a:endParaRPr lang="ru-RU"/>
        </a:p>
      </dgm:t>
    </dgm:pt>
    <dgm:pt modelId="{DDB09830-FF19-455A-A468-B11C259BE18A}">
      <dgm:prSet phldrT="[Текст]"/>
      <dgm:spPr/>
      <dgm:t>
        <a:bodyPr/>
        <a:lstStyle/>
        <a:p>
          <a:r>
            <a:rPr lang="ru-RU" b="1" smtClean="0">
              <a:latin typeface="Calibri"/>
            </a:rPr>
            <a:t>Подписывает сообщения ЭЦП, отправляемые в ФК</a:t>
          </a:r>
          <a:endParaRPr lang="ru-RU" dirty="0"/>
        </a:p>
      </dgm:t>
    </dgm:pt>
    <dgm:pt modelId="{53EEF021-F449-431B-8886-9027640303F3}" type="parTrans" cxnId="{390B00B9-12C3-4E0A-A44D-9A9BF71810CE}">
      <dgm:prSet/>
      <dgm:spPr/>
      <dgm:t>
        <a:bodyPr/>
        <a:lstStyle/>
        <a:p>
          <a:endParaRPr lang="ru-RU"/>
        </a:p>
      </dgm:t>
    </dgm:pt>
    <dgm:pt modelId="{A2325DFE-ADC0-44D2-9C50-4908C0D67A98}" type="sibTrans" cxnId="{390B00B9-12C3-4E0A-A44D-9A9BF71810CE}">
      <dgm:prSet/>
      <dgm:spPr/>
      <dgm:t>
        <a:bodyPr/>
        <a:lstStyle/>
        <a:p>
          <a:endParaRPr lang="ru-RU"/>
        </a:p>
      </dgm:t>
    </dgm:pt>
    <dgm:pt modelId="{DF20973C-BD6C-4BF0-9DD9-9E66AEBAADF1}">
      <dgm:prSet phldrT="[Текст]"/>
      <dgm:spPr/>
      <dgm:t>
        <a:bodyPr/>
        <a:lstStyle/>
        <a:p>
          <a:r>
            <a:rPr lang="ru-RU" b="1" dirty="0" smtClean="0">
              <a:latin typeface="Calibri"/>
            </a:rPr>
            <a:t>Обеспечивает гарантированную доставку через СМЭВ</a:t>
          </a:r>
          <a:endParaRPr lang="ru-RU" dirty="0"/>
        </a:p>
      </dgm:t>
    </dgm:pt>
    <dgm:pt modelId="{F23AC7C6-CD55-4E73-9293-C090D562D347}" type="parTrans" cxnId="{9F249145-3485-40F5-B797-EA794B16320C}">
      <dgm:prSet/>
      <dgm:spPr/>
      <dgm:t>
        <a:bodyPr/>
        <a:lstStyle/>
        <a:p>
          <a:endParaRPr lang="ru-RU"/>
        </a:p>
      </dgm:t>
    </dgm:pt>
    <dgm:pt modelId="{7070128A-88A2-4F9E-91A8-C41DE7FAD397}" type="sibTrans" cxnId="{9F249145-3485-40F5-B797-EA794B16320C}">
      <dgm:prSet/>
      <dgm:spPr/>
      <dgm:t>
        <a:bodyPr/>
        <a:lstStyle/>
        <a:p>
          <a:endParaRPr lang="ru-RU"/>
        </a:p>
      </dgm:t>
    </dgm:pt>
    <dgm:pt modelId="{E9FDBD83-8DA5-4235-80DD-A6A5BCC0F8D0}" type="pres">
      <dgm:prSet presAssocID="{533B485C-DCFB-4369-950E-0CA406520F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6145F3-E435-469A-81F9-C506CAC6BA91}" type="pres">
      <dgm:prSet presAssocID="{DF20973C-BD6C-4BF0-9DD9-9E66AEBAADF1}" presName="boxAndChildren" presStyleCnt="0"/>
      <dgm:spPr/>
      <dgm:t>
        <a:bodyPr/>
        <a:lstStyle/>
        <a:p>
          <a:endParaRPr lang="ru-RU"/>
        </a:p>
      </dgm:t>
    </dgm:pt>
    <dgm:pt modelId="{C37EF8D7-5C38-456A-8508-76706F856CB3}" type="pres">
      <dgm:prSet presAssocID="{DF20973C-BD6C-4BF0-9DD9-9E66AEBAADF1}" presName="parentTextBox" presStyleLbl="node1" presStyleIdx="0" presStyleCnt="3"/>
      <dgm:spPr/>
      <dgm:t>
        <a:bodyPr/>
        <a:lstStyle/>
        <a:p>
          <a:endParaRPr lang="ru-RU"/>
        </a:p>
      </dgm:t>
    </dgm:pt>
    <dgm:pt modelId="{9B2874EF-E7FF-42BD-BDF3-7E4362D247DC}" type="pres">
      <dgm:prSet presAssocID="{A2325DFE-ADC0-44D2-9C50-4908C0D67A98}" presName="sp" presStyleCnt="0"/>
      <dgm:spPr/>
      <dgm:t>
        <a:bodyPr/>
        <a:lstStyle/>
        <a:p>
          <a:endParaRPr lang="ru-RU"/>
        </a:p>
      </dgm:t>
    </dgm:pt>
    <dgm:pt modelId="{E9098681-3F80-41E1-BE89-41EB111CC31C}" type="pres">
      <dgm:prSet presAssocID="{DDB09830-FF19-455A-A468-B11C259BE18A}" presName="arrowAndChildren" presStyleCnt="0"/>
      <dgm:spPr/>
      <dgm:t>
        <a:bodyPr/>
        <a:lstStyle/>
        <a:p>
          <a:endParaRPr lang="ru-RU"/>
        </a:p>
      </dgm:t>
    </dgm:pt>
    <dgm:pt modelId="{1B02AE6A-2E4F-430E-8024-8744EDE92C36}" type="pres">
      <dgm:prSet presAssocID="{DDB09830-FF19-455A-A468-B11C259BE18A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74E7A4EA-6DE3-45C2-A2D9-20931B2FA311}" type="pres">
      <dgm:prSet presAssocID="{0B923814-ECE2-4CF4-8972-E23380FFE474}" presName="sp" presStyleCnt="0"/>
      <dgm:spPr/>
      <dgm:t>
        <a:bodyPr/>
        <a:lstStyle/>
        <a:p>
          <a:endParaRPr lang="ru-RU"/>
        </a:p>
      </dgm:t>
    </dgm:pt>
    <dgm:pt modelId="{9F7B6C8C-8D83-4762-8AA2-B063BD187DE2}" type="pres">
      <dgm:prSet presAssocID="{8AC5EC47-BE51-48BE-822D-4F8F8611D2D3}" presName="arrowAndChildren" presStyleCnt="0"/>
      <dgm:spPr/>
      <dgm:t>
        <a:bodyPr/>
        <a:lstStyle/>
        <a:p>
          <a:endParaRPr lang="ru-RU"/>
        </a:p>
      </dgm:t>
    </dgm:pt>
    <dgm:pt modelId="{9CA66C51-E5D5-464E-9623-9A75E9961E09}" type="pres">
      <dgm:prSet presAssocID="{8AC5EC47-BE51-48BE-822D-4F8F8611D2D3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A0BCBCC-FA9F-44F0-AE6A-A97CB370ACDA}" type="presOf" srcId="{DF20973C-BD6C-4BF0-9DD9-9E66AEBAADF1}" destId="{C37EF8D7-5C38-456A-8508-76706F856CB3}" srcOrd="0" destOrd="0" presId="urn:microsoft.com/office/officeart/2005/8/layout/process4"/>
    <dgm:cxn modelId="{390B00B9-12C3-4E0A-A44D-9A9BF71810CE}" srcId="{533B485C-DCFB-4369-950E-0CA406520F5E}" destId="{DDB09830-FF19-455A-A468-B11C259BE18A}" srcOrd="1" destOrd="0" parTransId="{53EEF021-F449-431B-8886-9027640303F3}" sibTransId="{A2325DFE-ADC0-44D2-9C50-4908C0D67A98}"/>
    <dgm:cxn modelId="{974698A3-251E-4D4F-A3D4-3EA9B5E1095C}" type="presOf" srcId="{533B485C-DCFB-4369-950E-0CA406520F5E}" destId="{E9FDBD83-8DA5-4235-80DD-A6A5BCC0F8D0}" srcOrd="0" destOrd="0" presId="urn:microsoft.com/office/officeart/2005/8/layout/process4"/>
    <dgm:cxn modelId="{9F249145-3485-40F5-B797-EA794B16320C}" srcId="{533B485C-DCFB-4369-950E-0CA406520F5E}" destId="{DF20973C-BD6C-4BF0-9DD9-9E66AEBAADF1}" srcOrd="2" destOrd="0" parTransId="{F23AC7C6-CD55-4E73-9293-C090D562D347}" sibTransId="{7070128A-88A2-4F9E-91A8-C41DE7FAD397}"/>
    <dgm:cxn modelId="{79804061-7517-44A2-B4A5-632508B820E9}" type="presOf" srcId="{DDB09830-FF19-455A-A468-B11C259BE18A}" destId="{1B02AE6A-2E4F-430E-8024-8744EDE92C36}" srcOrd="0" destOrd="0" presId="urn:microsoft.com/office/officeart/2005/8/layout/process4"/>
    <dgm:cxn modelId="{5BDAEABE-FF8C-4489-8541-5FAF840C2390}" srcId="{533B485C-DCFB-4369-950E-0CA406520F5E}" destId="{8AC5EC47-BE51-48BE-822D-4F8F8611D2D3}" srcOrd="0" destOrd="0" parTransId="{1CAEE4DC-8BA6-4FDE-ADAA-03F453DC94E2}" sibTransId="{0B923814-ECE2-4CF4-8972-E23380FFE474}"/>
    <dgm:cxn modelId="{6B07BAEE-3F2C-45E8-AB26-EE8F7F1189C4}" type="presOf" srcId="{8AC5EC47-BE51-48BE-822D-4F8F8611D2D3}" destId="{9CA66C51-E5D5-464E-9623-9A75E9961E09}" srcOrd="0" destOrd="0" presId="urn:microsoft.com/office/officeart/2005/8/layout/process4"/>
    <dgm:cxn modelId="{B787A193-445A-40D7-9543-4E97DBF5FDAB}" type="presParOf" srcId="{E9FDBD83-8DA5-4235-80DD-A6A5BCC0F8D0}" destId="{526145F3-E435-469A-81F9-C506CAC6BA91}" srcOrd="0" destOrd="0" presId="urn:microsoft.com/office/officeart/2005/8/layout/process4"/>
    <dgm:cxn modelId="{92E508A6-E489-4706-A4A0-F0C9D25AF3E9}" type="presParOf" srcId="{526145F3-E435-469A-81F9-C506CAC6BA91}" destId="{C37EF8D7-5C38-456A-8508-76706F856CB3}" srcOrd="0" destOrd="0" presId="urn:microsoft.com/office/officeart/2005/8/layout/process4"/>
    <dgm:cxn modelId="{D1F02412-0013-45E5-B3BB-D328F2A33A7E}" type="presParOf" srcId="{E9FDBD83-8DA5-4235-80DD-A6A5BCC0F8D0}" destId="{9B2874EF-E7FF-42BD-BDF3-7E4362D247DC}" srcOrd="1" destOrd="0" presId="urn:microsoft.com/office/officeart/2005/8/layout/process4"/>
    <dgm:cxn modelId="{4D4AE90E-77BA-4134-A243-199D72FD62BF}" type="presParOf" srcId="{E9FDBD83-8DA5-4235-80DD-A6A5BCC0F8D0}" destId="{E9098681-3F80-41E1-BE89-41EB111CC31C}" srcOrd="2" destOrd="0" presId="urn:microsoft.com/office/officeart/2005/8/layout/process4"/>
    <dgm:cxn modelId="{C6B0BD2D-D8CC-450F-8B2E-4733644E3B6B}" type="presParOf" srcId="{E9098681-3F80-41E1-BE89-41EB111CC31C}" destId="{1B02AE6A-2E4F-430E-8024-8744EDE92C36}" srcOrd="0" destOrd="0" presId="urn:microsoft.com/office/officeart/2005/8/layout/process4"/>
    <dgm:cxn modelId="{4545FE7A-8745-4D0E-B210-A0CAFAE06F87}" type="presParOf" srcId="{E9FDBD83-8DA5-4235-80DD-A6A5BCC0F8D0}" destId="{74E7A4EA-6DE3-45C2-A2D9-20931B2FA311}" srcOrd="3" destOrd="0" presId="urn:microsoft.com/office/officeart/2005/8/layout/process4"/>
    <dgm:cxn modelId="{F124C097-57B1-4F8A-B9CA-EB3E20EB12BE}" type="presParOf" srcId="{E9FDBD83-8DA5-4235-80DD-A6A5BCC0F8D0}" destId="{9F7B6C8C-8D83-4762-8AA2-B063BD187DE2}" srcOrd="4" destOrd="0" presId="urn:microsoft.com/office/officeart/2005/8/layout/process4"/>
    <dgm:cxn modelId="{C3320136-40B5-4C05-A1B3-25F7B3DCDDF6}" type="presParOf" srcId="{9F7B6C8C-8D83-4762-8AA2-B063BD187DE2}" destId="{9CA66C51-E5D5-464E-9623-9A75E9961E0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9C1CBD-FC07-4C9A-9267-D81CD63D454B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4779A6B-B138-46F6-A0D6-8615C9E12A3B}">
      <dgm:prSet phldrT="[Текст]" custT="1"/>
      <dgm:spPr/>
      <dgm:t>
        <a:bodyPr/>
        <a:lstStyle/>
        <a:p>
          <a:r>
            <a:rPr lang="ru-RU" sz="2000" b="1" kern="0" dirty="0" smtClean="0"/>
            <a:t>Быстрое развертывание </a:t>
          </a:r>
        </a:p>
        <a:p>
          <a:r>
            <a:rPr lang="ru-RU" sz="2000" b="1" kern="0" dirty="0" smtClean="0"/>
            <a:t>(решение доступно как </a:t>
          </a:r>
          <a:r>
            <a:rPr lang="en-US" sz="2000" b="1" kern="0" dirty="0" err="1" smtClean="0"/>
            <a:t>SaaS</a:t>
          </a:r>
          <a:r>
            <a:rPr lang="ru-RU" sz="2000" b="1" kern="0" dirty="0" smtClean="0"/>
            <a:t>);</a:t>
          </a:r>
          <a:endParaRPr lang="ru-RU" sz="2000" b="1" kern="0" dirty="0" smtClean="0">
            <a:latin typeface="Calibri"/>
            <a:ea typeface="+mn-ea"/>
            <a:cs typeface="+mn-cs"/>
          </a:endParaRPr>
        </a:p>
      </dgm:t>
    </dgm:pt>
    <dgm:pt modelId="{B9748B89-18C3-4496-B714-CDD12504CA13}" type="parTrans" cxnId="{C9CE4759-30BB-4DAE-9685-5FA7A2D5C7B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FACFB9FB-3A48-438E-AA85-2214C65E47C6}" type="sibTrans" cxnId="{C9CE4759-30BB-4DAE-9685-5FA7A2D5C7B9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07049223-194B-4E07-B139-08239318326A}">
      <dgm:prSet phldrT="[Текст]" custT="1"/>
      <dgm:spPr/>
      <dgm:t>
        <a:bodyPr/>
        <a:lstStyle/>
        <a:p>
          <a:r>
            <a:rPr lang="ru-RU" sz="2000" b="1" kern="0" dirty="0" smtClean="0">
              <a:latin typeface="Calibri"/>
              <a:ea typeface="+mn-ea"/>
              <a:cs typeface="+mn-cs"/>
            </a:rPr>
            <a:t>Автоматизация запросов статуса квитирования в ГИС ГМП</a:t>
          </a:r>
        </a:p>
      </dgm:t>
    </dgm:pt>
    <dgm:pt modelId="{D1EBF6DE-7129-4ACC-836E-18659483708C}" type="parTrans" cxnId="{D97E675A-5377-430B-B67B-DA999813759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29FBFF00-0F99-412B-9237-F36A2A7E8996}" type="sibTrans" cxnId="{D97E675A-5377-430B-B67B-DA999813759E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C90C0F80-8BD8-4945-9C39-B935A4CB3821}">
      <dgm:prSet phldrT="[Текст]" custT="1"/>
      <dgm:spPr/>
      <dgm:t>
        <a:bodyPr/>
        <a:lstStyle/>
        <a:p>
          <a:r>
            <a:rPr lang="ru-RU" sz="2000" b="1" kern="0" smtClean="0">
              <a:latin typeface="Calibri"/>
              <a:ea typeface="+mn-ea"/>
              <a:cs typeface="+mn-cs"/>
            </a:rPr>
            <a:t>Простой, понятный и удобный интерфейс</a:t>
          </a:r>
          <a:endParaRPr lang="ru-RU" sz="2000" b="1" kern="0" dirty="0" smtClean="0">
            <a:latin typeface="Calibri"/>
            <a:ea typeface="+mn-ea"/>
            <a:cs typeface="+mn-cs"/>
          </a:endParaRPr>
        </a:p>
      </dgm:t>
    </dgm:pt>
    <dgm:pt modelId="{4261369F-E0CD-4B83-94D2-BBC5D251A9B4}" type="parTrans" cxnId="{899BC516-8AD4-42B1-B4B7-F84CE3F7932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DC8D80DE-18F7-4DE1-A08E-1F6DCE07E1C7}" type="sibTrans" cxnId="{899BC516-8AD4-42B1-B4B7-F84CE3F79327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46404EF8-2C04-44EE-8251-FF98DD369FA5}">
      <dgm:prSet phldrT="[Текст]" custT="1"/>
      <dgm:spPr/>
      <dgm:t>
        <a:bodyPr/>
        <a:lstStyle/>
        <a:p>
          <a:r>
            <a:rPr lang="ru-RU" sz="2000" b="1" kern="0" dirty="0" smtClean="0">
              <a:latin typeface="Calibri"/>
              <a:ea typeface="+mn-ea"/>
              <a:cs typeface="+mn-cs"/>
            </a:rPr>
            <a:t>История выставленных начислений и быстрый поиск в ней</a:t>
          </a:r>
        </a:p>
      </dgm:t>
    </dgm:pt>
    <dgm:pt modelId="{FB42E182-E265-475F-86AD-9C796550C381}" type="parTrans" cxnId="{36AFC2E3-B0D9-4912-88C2-E2D175A35201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CDCBF299-8EBC-48DA-8882-3D0680372B46}" type="sibTrans" cxnId="{36AFC2E3-B0D9-4912-88C2-E2D175A35201}">
      <dgm:prSet/>
      <dgm:spPr/>
      <dgm:t>
        <a:bodyPr/>
        <a:lstStyle/>
        <a:p>
          <a:endParaRPr lang="ru-RU">
            <a:latin typeface="+mj-lt"/>
          </a:endParaRPr>
        </a:p>
      </dgm:t>
    </dgm:pt>
    <dgm:pt modelId="{524EA932-9CAA-4FFC-A564-2612B60529E3}" type="pres">
      <dgm:prSet presAssocID="{D69C1CBD-FC07-4C9A-9267-D81CD63D454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259316-8F01-4BFA-A5D7-68C39B340D94}" type="pres">
      <dgm:prSet presAssocID="{A4779A6B-B138-46F6-A0D6-8615C9E12A3B}" presName="parentLin" presStyleCnt="0"/>
      <dgm:spPr/>
      <dgm:t>
        <a:bodyPr/>
        <a:lstStyle/>
        <a:p>
          <a:endParaRPr lang="ru-RU"/>
        </a:p>
      </dgm:t>
    </dgm:pt>
    <dgm:pt modelId="{A52A6C3A-53B9-4DB2-A4EE-6234AAD3E2AC}" type="pres">
      <dgm:prSet presAssocID="{A4779A6B-B138-46F6-A0D6-8615C9E12A3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4E224E0-18D6-46CD-8DE5-3DFC71F02EC6}" type="pres">
      <dgm:prSet presAssocID="{A4779A6B-B138-46F6-A0D6-8615C9E12A3B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DB96D3F-24CD-4ED6-AD97-1F5BCEA326D9}" type="pres">
      <dgm:prSet presAssocID="{A4779A6B-B138-46F6-A0D6-8615C9E12A3B}" presName="negativeSpace" presStyleCnt="0"/>
      <dgm:spPr/>
      <dgm:t>
        <a:bodyPr/>
        <a:lstStyle/>
        <a:p>
          <a:endParaRPr lang="ru-RU"/>
        </a:p>
      </dgm:t>
    </dgm:pt>
    <dgm:pt modelId="{A85F1FD9-5436-4FD7-B275-A39AF140DA15}" type="pres">
      <dgm:prSet presAssocID="{A4779A6B-B138-46F6-A0D6-8615C9E12A3B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9E94E-8387-4378-BB1D-51A62F25F070}" type="pres">
      <dgm:prSet presAssocID="{FACFB9FB-3A48-438E-AA85-2214C65E47C6}" presName="spaceBetweenRectangles" presStyleCnt="0"/>
      <dgm:spPr/>
      <dgm:t>
        <a:bodyPr/>
        <a:lstStyle/>
        <a:p>
          <a:endParaRPr lang="ru-RU"/>
        </a:p>
      </dgm:t>
    </dgm:pt>
    <dgm:pt modelId="{EC305F5C-B10F-48E6-A820-60A5F4CE681F}" type="pres">
      <dgm:prSet presAssocID="{07049223-194B-4E07-B139-08239318326A}" presName="parentLin" presStyleCnt="0"/>
      <dgm:spPr/>
      <dgm:t>
        <a:bodyPr/>
        <a:lstStyle/>
        <a:p>
          <a:endParaRPr lang="ru-RU"/>
        </a:p>
      </dgm:t>
    </dgm:pt>
    <dgm:pt modelId="{9E6C67CE-5F44-479C-9842-A22C3C6F30BF}" type="pres">
      <dgm:prSet presAssocID="{07049223-194B-4E07-B139-08239318326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9D1DE4C-80FE-4BA7-95A8-B141A31B63FA}" type="pres">
      <dgm:prSet presAssocID="{07049223-194B-4E07-B139-08239318326A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FB54B12-CFFD-4605-979F-4F93C7E23952}" type="pres">
      <dgm:prSet presAssocID="{07049223-194B-4E07-B139-08239318326A}" presName="negativeSpace" presStyleCnt="0"/>
      <dgm:spPr/>
      <dgm:t>
        <a:bodyPr/>
        <a:lstStyle/>
        <a:p>
          <a:endParaRPr lang="ru-RU"/>
        </a:p>
      </dgm:t>
    </dgm:pt>
    <dgm:pt modelId="{97A547BF-976B-44C6-9707-CB8C07919829}" type="pres">
      <dgm:prSet presAssocID="{07049223-194B-4E07-B139-08239318326A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13E69-3FB5-453A-84D1-CEAB9126E3B1}" type="pres">
      <dgm:prSet presAssocID="{29FBFF00-0F99-412B-9237-F36A2A7E8996}" presName="spaceBetweenRectangles" presStyleCnt="0"/>
      <dgm:spPr/>
      <dgm:t>
        <a:bodyPr/>
        <a:lstStyle/>
        <a:p>
          <a:endParaRPr lang="ru-RU"/>
        </a:p>
      </dgm:t>
    </dgm:pt>
    <dgm:pt modelId="{7458B1FF-CA7A-4151-84FE-883A16DD520D}" type="pres">
      <dgm:prSet presAssocID="{C90C0F80-8BD8-4945-9C39-B935A4CB3821}" presName="parentLin" presStyleCnt="0"/>
      <dgm:spPr/>
      <dgm:t>
        <a:bodyPr/>
        <a:lstStyle/>
        <a:p>
          <a:endParaRPr lang="ru-RU"/>
        </a:p>
      </dgm:t>
    </dgm:pt>
    <dgm:pt modelId="{A171A715-094D-4147-9D20-CB2B874492F3}" type="pres">
      <dgm:prSet presAssocID="{C90C0F80-8BD8-4945-9C39-B935A4CB382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26FF7D6F-19CB-4585-9269-0343022DC06B}" type="pres">
      <dgm:prSet presAssocID="{C90C0F80-8BD8-4945-9C39-B935A4CB3821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3545660-C4C1-43D6-82CA-D4BE194E5E8F}" type="pres">
      <dgm:prSet presAssocID="{C90C0F80-8BD8-4945-9C39-B935A4CB3821}" presName="negativeSpace" presStyleCnt="0"/>
      <dgm:spPr/>
      <dgm:t>
        <a:bodyPr/>
        <a:lstStyle/>
        <a:p>
          <a:endParaRPr lang="ru-RU"/>
        </a:p>
      </dgm:t>
    </dgm:pt>
    <dgm:pt modelId="{1FDFCE0A-20C9-4509-933B-B0B6E2541CDC}" type="pres">
      <dgm:prSet presAssocID="{C90C0F80-8BD8-4945-9C39-B935A4CB382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EAA6FA-4306-40A5-A161-72615544CB3D}" type="pres">
      <dgm:prSet presAssocID="{DC8D80DE-18F7-4DE1-A08E-1F6DCE07E1C7}" presName="spaceBetweenRectangles" presStyleCnt="0"/>
      <dgm:spPr/>
      <dgm:t>
        <a:bodyPr/>
        <a:lstStyle/>
        <a:p>
          <a:endParaRPr lang="ru-RU"/>
        </a:p>
      </dgm:t>
    </dgm:pt>
    <dgm:pt modelId="{99370647-E8C4-425D-B018-902773605B9F}" type="pres">
      <dgm:prSet presAssocID="{46404EF8-2C04-44EE-8251-FF98DD369FA5}" presName="parentLin" presStyleCnt="0"/>
      <dgm:spPr/>
      <dgm:t>
        <a:bodyPr/>
        <a:lstStyle/>
        <a:p>
          <a:endParaRPr lang="ru-RU"/>
        </a:p>
      </dgm:t>
    </dgm:pt>
    <dgm:pt modelId="{F6753391-8033-4990-936D-09C02490349A}" type="pres">
      <dgm:prSet presAssocID="{46404EF8-2C04-44EE-8251-FF98DD369FA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C7F8B70-4F68-4B31-B438-8DFBA069F733}" type="pres">
      <dgm:prSet presAssocID="{46404EF8-2C04-44EE-8251-FF98DD369FA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D2CA5-B5EE-4C4A-B1B8-945E706861BB}" type="pres">
      <dgm:prSet presAssocID="{46404EF8-2C04-44EE-8251-FF98DD369FA5}" presName="negativeSpace" presStyleCnt="0"/>
      <dgm:spPr/>
      <dgm:t>
        <a:bodyPr/>
        <a:lstStyle/>
        <a:p>
          <a:endParaRPr lang="ru-RU"/>
        </a:p>
      </dgm:t>
    </dgm:pt>
    <dgm:pt modelId="{40967DBB-C29B-4BF6-B4C9-A6E7540E9673}" type="pres">
      <dgm:prSet presAssocID="{46404EF8-2C04-44EE-8251-FF98DD369FA5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005666-0622-487D-9FB8-D13FBE845437}" type="presOf" srcId="{07049223-194B-4E07-B139-08239318326A}" destId="{9E6C67CE-5F44-479C-9842-A22C3C6F30BF}" srcOrd="0" destOrd="0" presId="urn:microsoft.com/office/officeart/2005/8/layout/list1"/>
    <dgm:cxn modelId="{899BC516-8AD4-42B1-B4B7-F84CE3F79327}" srcId="{D69C1CBD-FC07-4C9A-9267-D81CD63D454B}" destId="{C90C0F80-8BD8-4945-9C39-B935A4CB3821}" srcOrd="2" destOrd="0" parTransId="{4261369F-E0CD-4B83-94D2-BBC5D251A9B4}" sibTransId="{DC8D80DE-18F7-4DE1-A08E-1F6DCE07E1C7}"/>
    <dgm:cxn modelId="{3C7E106B-95F2-4B94-8AAC-F6D3D246FC9F}" type="presOf" srcId="{46404EF8-2C04-44EE-8251-FF98DD369FA5}" destId="{F6753391-8033-4990-936D-09C02490349A}" srcOrd="0" destOrd="0" presId="urn:microsoft.com/office/officeart/2005/8/layout/list1"/>
    <dgm:cxn modelId="{D97E675A-5377-430B-B67B-DA999813759E}" srcId="{D69C1CBD-FC07-4C9A-9267-D81CD63D454B}" destId="{07049223-194B-4E07-B139-08239318326A}" srcOrd="1" destOrd="0" parTransId="{D1EBF6DE-7129-4ACC-836E-18659483708C}" sibTransId="{29FBFF00-0F99-412B-9237-F36A2A7E8996}"/>
    <dgm:cxn modelId="{C9CE4759-30BB-4DAE-9685-5FA7A2D5C7B9}" srcId="{D69C1CBD-FC07-4C9A-9267-D81CD63D454B}" destId="{A4779A6B-B138-46F6-A0D6-8615C9E12A3B}" srcOrd="0" destOrd="0" parTransId="{B9748B89-18C3-4496-B714-CDD12504CA13}" sibTransId="{FACFB9FB-3A48-438E-AA85-2214C65E47C6}"/>
    <dgm:cxn modelId="{4DF84EBC-37F0-4645-80F9-C444B3D9D961}" type="presOf" srcId="{A4779A6B-B138-46F6-A0D6-8615C9E12A3B}" destId="{A52A6C3A-53B9-4DB2-A4EE-6234AAD3E2AC}" srcOrd="0" destOrd="0" presId="urn:microsoft.com/office/officeart/2005/8/layout/list1"/>
    <dgm:cxn modelId="{0DE0F2FD-9EF0-4F3F-89EA-B26D8B0C31B1}" type="presOf" srcId="{A4779A6B-B138-46F6-A0D6-8615C9E12A3B}" destId="{64E224E0-18D6-46CD-8DE5-3DFC71F02EC6}" srcOrd="1" destOrd="0" presId="urn:microsoft.com/office/officeart/2005/8/layout/list1"/>
    <dgm:cxn modelId="{EEE87A58-6EED-4CEE-9385-4893A66D96D4}" type="presOf" srcId="{46404EF8-2C04-44EE-8251-FF98DD369FA5}" destId="{3C7F8B70-4F68-4B31-B438-8DFBA069F733}" srcOrd="1" destOrd="0" presId="urn:microsoft.com/office/officeart/2005/8/layout/list1"/>
    <dgm:cxn modelId="{4252825D-25D6-4404-A227-A1CD9617AEC8}" type="presOf" srcId="{C90C0F80-8BD8-4945-9C39-B935A4CB3821}" destId="{A171A715-094D-4147-9D20-CB2B874492F3}" srcOrd="0" destOrd="0" presId="urn:microsoft.com/office/officeart/2005/8/layout/list1"/>
    <dgm:cxn modelId="{36AFC2E3-B0D9-4912-88C2-E2D175A35201}" srcId="{D69C1CBD-FC07-4C9A-9267-D81CD63D454B}" destId="{46404EF8-2C04-44EE-8251-FF98DD369FA5}" srcOrd="3" destOrd="0" parTransId="{FB42E182-E265-475F-86AD-9C796550C381}" sibTransId="{CDCBF299-8EBC-48DA-8882-3D0680372B46}"/>
    <dgm:cxn modelId="{6A1CC17D-2E61-4C4C-95A0-3ED2C95B6C95}" type="presOf" srcId="{C90C0F80-8BD8-4945-9C39-B935A4CB3821}" destId="{26FF7D6F-19CB-4585-9269-0343022DC06B}" srcOrd="1" destOrd="0" presId="urn:microsoft.com/office/officeart/2005/8/layout/list1"/>
    <dgm:cxn modelId="{FDA69D79-D723-45A3-8E1A-61C9D0A6FC34}" type="presOf" srcId="{D69C1CBD-FC07-4C9A-9267-D81CD63D454B}" destId="{524EA932-9CAA-4FFC-A564-2612B60529E3}" srcOrd="0" destOrd="0" presId="urn:microsoft.com/office/officeart/2005/8/layout/list1"/>
    <dgm:cxn modelId="{C78996BC-F0ED-45E1-BA52-C105370087CF}" type="presOf" srcId="{07049223-194B-4E07-B139-08239318326A}" destId="{69D1DE4C-80FE-4BA7-95A8-B141A31B63FA}" srcOrd="1" destOrd="0" presId="urn:microsoft.com/office/officeart/2005/8/layout/list1"/>
    <dgm:cxn modelId="{09A5DF80-51F4-4340-B685-15CBA3657927}" type="presParOf" srcId="{524EA932-9CAA-4FFC-A564-2612B60529E3}" destId="{20259316-8F01-4BFA-A5D7-68C39B340D94}" srcOrd="0" destOrd="0" presId="urn:microsoft.com/office/officeart/2005/8/layout/list1"/>
    <dgm:cxn modelId="{2CE96C02-13C4-4321-A9D0-05954BFAC461}" type="presParOf" srcId="{20259316-8F01-4BFA-A5D7-68C39B340D94}" destId="{A52A6C3A-53B9-4DB2-A4EE-6234AAD3E2AC}" srcOrd="0" destOrd="0" presId="urn:microsoft.com/office/officeart/2005/8/layout/list1"/>
    <dgm:cxn modelId="{D909F7E6-3BAF-4114-85A6-E3964D3417E1}" type="presParOf" srcId="{20259316-8F01-4BFA-A5D7-68C39B340D94}" destId="{64E224E0-18D6-46CD-8DE5-3DFC71F02EC6}" srcOrd="1" destOrd="0" presId="urn:microsoft.com/office/officeart/2005/8/layout/list1"/>
    <dgm:cxn modelId="{BDAAA5F9-F8AF-4DB6-A39D-CB8ED73BFE11}" type="presParOf" srcId="{524EA932-9CAA-4FFC-A564-2612B60529E3}" destId="{4DB96D3F-24CD-4ED6-AD97-1F5BCEA326D9}" srcOrd="1" destOrd="0" presId="urn:microsoft.com/office/officeart/2005/8/layout/list1"/>
    <dgm:cxn modelId="{2BC42330-0043-482C-8A89-B69F30E4E1C3}" type="presParOf" srcId="{524EA932-9CAA-4FFC-A564-2612B60529E3}" destId="{A85F1FD9-5436-4FD7-B275-A39AF140DA15}" srcOrd="2" destOrd="0" presId="urn:microsoft.com/office/officeart/2005/8/layout/list1"/>
    <dgm:cxn modelId="{C11161D3-E3FF-4A93-9FBB-E36B22E4FB93}" type="presParOf" srcId="{524EA932-9CAA-4FFC-A564-2612B60529E3}" destId="{0489E94E-8387-4378-BB1D-51A62F25F070}" srcOrd="3" destOrd="0" presId="urn:microsoft.com/office/officeart/2005/8/layout/list1"/>
    <dgm:cxn modelId="{D3BDDB5C-A302-42BE-9325-FD8CD0346FCB}" type="presParOf" srcId="{524EA932-9CAA-4FFC-A564-2612B60529E3}" destId="{EC305F5C-B10F-48E6-A820-60A5F4CE681F}" srcOrd="4" destOrd="0" presId="urn:microsoft.com/office/officeart/2005/8/layout/list1"/>
    <dgm:cxn modelId="{A579585B-52EC-4B4F-8875-02CE1E9CD80E}" type="presParOf" srcId="{EC305F5C-B10F-48E6-A820-60A5F4CE681F}" destId="{9E6C67CE-5F44-479C-9842-A22C3C6F30BF}" srcOrd="0" destOrd="0" presId="urn:microsoft.com/office/officeart/2005/8/layout/list1"/>
    <dgm:cxn modelId="{23079796-A8D8-4C11-BC69-DDE9312CCD69}" type="presParOf" srcId="{EC305F5C-B10F-48E6-A820-60A5F4CE681F}" destId="{69D1DE4C-80FE-4BA7-95A8-B141A31B63FA}" srcOrd="1" destOrd="0" presId="urn:microsoft.com/office/officeart/2005/8/layout/list1"/>
    <dgm:cxn modelId="{BD93E4A7-971D-474E-8C6F-EF1BF4E46BFF}" type="presParOf" srcId="{524EA932-9CAA-4FFC-A564-2612B60529E3}" destId="{BFB54B12-CFFD-4605-979F-4F93C7E23952}" srcOrd="5" destOrd="0" presId="urn:microsoft.com/office/officeart/2005/8/layout/list1"/>
    <dgm:cxn modelId="{6A8F8A77-FF30-46F1-8BD4-29F672BFEC14}" type="presParOf" srcId="{524EA932-9CAA-4FFC-A564-2612B60529E3}" destId="{97A547BF-976B-44C6-9707-CB8C07919829}" srcOrd="6" destOrd="0" presId="urn:microsoft.com/office/officeart/2005/8/layout/list1"/>
    <dgm:cxn modelId="{0D3743AF-09F8-401E-A497-64F5A1CEE5D1}" type="presParOf" srcId="{524EA932-9CAA-4FFC-A564-2612B60529E3}" destId="{0A713E69-3FB5-453A-84D1-CEAB9126E3B1}" srcOrd="7" destOrd="0" presId="urn:microsoft.com/office/officeart/2005/8/layout/list1"/>
    <dgm:cxn modelId="{9048CD0B-343A-49E4-83C4-675164264CDB}" type="presParOf" srcId="{524EA932-9CAA-4FFC-A564-2612B60529E3}" destId="{7458B1FF-CA7A-4151-84FE-883A16DD520D}" srcOrd="8" destOrd="0" presId="urn:microsoft.com/office/officeart/2005/8/layout/list1"/>
    <dgm:cxn modelId="{7F339C56-976E-4B8A-8DCD-75B8B8FC2163}" type="presParOf" srcId="{7458B1FF-CA7A-4151-84FE-883A16DD520D}" destId="{A171A715-094D-4147-9D20-CB2B874492F3}" srcOrd="0" destOrd="0" presId="urn:microsoft.com/office/officeart/2005/8/layout/list1"/>
    <dgm:cxn modelId="{FF958940-B43D-477E-81B6-0EC2296EECCC}" type="presParOf" srcId="{7458B1FF-CA7A-4151-84FE-883A16DD520D}" destId="{26FF7D6F-19CB-4585-9269-0343022DC06B}" srcOrd="1" destOrd="0" presId="urn:microsoft.com/office/officeart/2005/8/layout/list1"/>
    <dgm:cxn modelId="{04851763-3B95-45AD-8667-18A38413DA09}" type="presParOf" srcId="{524EA932-9CAA-4FFC-A564-2612B60529E3}" destId="{93545660-C4C1-43D6-82CA-D4BE194E5E8F}" srcOrd="9" destOrd="0" presId="urn:microsoft.com/office/officeart/2005/8/layout/list1"/>
    <dgm:cxn modelId="{B635DDB6-0516-4D29-877A-2A7B0A32B570}" type="presParOf" srcId="{524EA932-9CAA-4FFC-A564-2612B60529E3}" destId="{1FDFCE0A-20C9-4509-933B-B0B6E2541CDC}" srcOrd="10" destOrd="0" presId="urn:microsoft.com/office/officeart/2005/8/layout/list1"/>
    <dgm:cxn modelId="{0831344E-B50E-47ED-B417-248F94BE4829}" type="presParOf" srcId="{524EA932-9CAA-4FFC-A564-2612B60529E3}" destId="{ECEAA6FA-4306-40A5-A161-72615544CB3D}" srcOrd="11" destOrd="0" presId="urn:microsoft.com/office/officeart/2005/8/layout/list1"/>
    <dgm:cxn modelId="{122A1569-BB61-4153-B187-F9C3215972D0}" type="presParOf" srcId="{524EA932-9CAA-4FFC-A564-2612B60529E3}" destId="{99370647-E8C4-425D-B018-902773605B9F}" srcOrd="12" destOrd="0" presId="urn:microsoft.com/office/officeart/2005/8/layout/list1"/>
    <dgm:cxn modelId="{FC8108F7-98D9-40F8-8789-E55C857D3677}" type="presParOf" srcId="{99370647-E8C4-425D-B018-902773605B9F}" destId="{F6753391-8033-4990-936D-09C02490349A}" srcOrd="0" destOrd="0" presId="urn:microsoft.com/office/officeart/2005/8/layout/list1"/>
    <dgm:cxn modelId="{19E7E5E6-5A7C-4D0C-9EFC-07ECD4702FC1}" type="presParOf" srcId="{99370647-E8C4-425D-B018-902773605B9F}" destId="{3C7F8B70-4F68-4B31-B438-8DFBA069F733}" srcOrd="1" destOrd="0" presId="urn:microsoft.com/office/officeart/2005/8/layout/list1"/>
    <dgm:cxn modelId="{ADF84953-47B5-40BC-B841-B0BD7E544887}" type="presParOf" srcId="{524EA932-9CAA-4FFC-A564-2612B60529E3}" destId="{8EAD2CA5-B5EE-4C4A-B1B8-945E706861BB}" srcOrd="13" destOrd="0" presId="urn:microsoft.com/office/officeart/2005/8/layout/list1"/>
    <dgm:cxn modelId="{A3F187A2-20A6-4DA3-8E85-79994780F920}" type="presParOf" srcId="{524EA932-9CAA-4FFC-A564-2612B60529E3}" destId="{40967DBB-C29B-4BF6-B4C9-A6E7540E967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61C754-3816-4AD5-8804-089C7107A073}">
      <dsp:nvSpPr>
        <dsp:cNvPr id="0" name=""/>
        <dsp:cNvSpPr/>
      </dsp:nvSpPr>
      <dsp:spPr>
        <a:xfrm>
          <a:off x="0" y="337321"/>
          <a:ext cx="8281292" cy="913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20" tIns="416560" rIns="642720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+mj-lt"/>
            </a:rPr>
            <a:t>Федеральное Казначейство направляет официальное письмо в адрес </a:t>
          </a:r>
          <a:r>
            <a:rPr lang="ru-RU" sz="1400" b="0" kern="1200" dirty="0" err="1" smtClean="0">
              <a:latin typeface="+mj-lt"/>
            </a:rPr>
            <a:t>Минкомсвязи</a:t>
          </a:r>
          <a:r>
            <a:rPr lang="ru-RU" sz="1400" b="0" kern="1200" dirty="0" smtClean="0">
              <a:latin typeface="+mj-lt"/>
            </a:rPr>
            <a:t> России с просьбой обеспечить подключение Организации – участника  к СМЭВ</a:t>
          </a:r>
          <a:endParaRPr lang="ru-RU" sz="1400" b="0" kern="1200" dirty="0">
            <a:latin typeface="+mj-lt"/>
          </a:endParaRPr>
        </a:p>
      </dsp:txBody>
      <dsp:txXfrm>
        <a:off x="0" y="337321"/>
        <a:ext cx="8281292" cy="913500"/>
      </dsp:txXfrm>
    </dsp:sp>
    <dsp:sp modelId="{F6C667B1-90EC-48C2-8236-CA3388E98B1D}">
      <dsp:nvSpPr>
        <dsp:cNvPr id="0" name=""/>
        <dsp:cNvSpPr/>
      </dsp:nvSpPr>
      <dsp:spPr>
        <a:xfrm>
          <a:off x="414064" y="42121"/>
          <a:ext cx="5796904" cy="590400"/>
        </a:xfrm>
        <a:prstGeom prst="snip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9" tIns="0" rIns="219109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baseline="0" dirty="0" smtClean="0">
              <a:latin typeface="+mj-lt"/>
            </a:rPr>
            <a:t>Заключение соглашения с Федеральным Казначейством</a:t>
          </a:r>
          <a:endParaRPr lang="ru-RU" sz="1600" b="0" kern="1200" dirty="0">
            <a:latin typeface="+mj-lt"/>
          </a:endParaRPr>
        </a:p>
      </dsp:txBody>
      <dsp:txXfrm>
        <a:off x="414064" y="91322"/>
        <a:ext cx="5747703" cy="541199"/>
      </dsp:txXfrm>
    </dsp:sp>
    <dsp:sp modelId="{A9D78867-8013-4B8C-8BC3-2B9463E8AB3A}">
      <dsp:nvSpPr>
        <dsp:cNvPr id="0" name=""/>
        <dsp:cNvSpPr/>
      </dsp:nvSpPr>
      <dsp:spPr>
        <a:xfrm>
          <a:off x="0" y="1652017"/>
          <a:ext cx="8281292" cy="724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20" tIns="416560" rIns="642720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+mj-lt"/>
            </a:rPr>
            <a:t>Организация – участник устанавливает и настраивает кластер </a:t>
          </a:r>
          <a:r>
            <a:rPr lang="en-US" sz="1400" b="0" kern="1200" dirty="0" err="1" smtClean="0">
              <a:latin typeface="+mj-lt"/>
            </a:rPr>
            <a:t>VipNet</a:t>
          </a:r>
          <a:r>
            <a:rPr lang="en-US" sz="1400" b="0" kern="1200" dirty="0" smtClean="0">
              <a:latin typeface="+mj-lt"/>
            </a:rPr>
            <a:t> HW1000</a:t>
          </a:r>
          <a:endParaRPr lang="ru-RU" sz="1400" b="0" kern="1200" dirty="0">
            <a:latin typeface="+mj-lt"/>
          </a:endParaRPr>
        </a:p>
      </dsp:txBody>
      <dsp:txXfrm>
        <a:off x="0" y="1652017"/>
        <a:ext cx="8281292" cy="724500"/>
      </dsp:txXfrm>
    </dsp:sp>
    <dsp:sp modelId="{172D6862-E575-4321-BBAC-61BDDE489997}">
      <dsp:nvSpPr>
        <dsp:cNvPr id="0" name=""/>
        <dsp:cNvSpPr/>
      </dsp:nvSpPr>
      <dsp:spPr>
        <a:xfrm>
          <a:off x="432047" y="1368150"/>
          <a:ext cx="5796904" cy="590400"/>
        </a:xfrm>
        <a:prstGeom prst="snip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9" tIns="0" rIns="219109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+mj-lt"/>
            </a:rPr>
            <a:t>Организация защищённого канала</a:t>
          </a:r>
          <a:endParaRPr lang="ru-RU" sz="1600" b="0" kern="1200" dirty="0">
            <a:latin typeface="+mj-lt"/>
          </a:endParaRPr>
        </a:p>
      </dsp:txBody>
      <dsp:txXfrm>
        <a:off x="432047" y="1417351"/>
        <a:ext cx="5747703" cy="541199"/>
      </dsp:txXfrm>
    </dsp:sp>
    <dsp:sp modelId="{7638DF20-C808-41D9-A5A0-B0B97B8F7415}">
      <dsp:nvSpPr>
        <dsp:cNvPr id="0" name=""/>
        <dsp:cNvSpPr/>
      </dsp:nvSpPr>
      <dsp:spPr>
        <a:xfrm>
          <a:off x="0" y="2781722"/>
          <a:ext cx="8281292" cy="724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20" tIns="416560" rIns="642720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+mj-lt"/>
            </a:rPr>
            <a:t>Организация – участник  получает ЭЦП в аккредитованном МКС  Удостоверяющем Центре</a:t>
          </a:r>
          <a:endParaRPr lang="ru-RU" sz="1400" b="0" kern="1200" dirty="0">
            <a:latin typeface="+mj-lt"/>
          </a:endParaRPr>
        </a:p>
      </dsp:txBody>
      <dsp:txXfrm>
        <a:off x="0" y="2781722"/>
        <a:ext cx="8281292" cy="724500"/>
      </dsp:txXfrm>
    </dsp:sp>
    <dsp:sp modelId="{4C039F93-0E35-4779-90DE-67E318862F8B}">
      <dsp:nvSpPr>
        <dsp:cNvPr id="0" name=""/>
        <dsp:cNvSpPr/>
      </dsp:nvSpPr>
      <dsp:spPr>
        <a:xfrm>
          <a:off x="414064" y="2486522"/>
          <a:ext cx="5796904" cy="590400"/>
        </a:xfrm>
        <a:prstGeom prst="snip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9" tIns="0" rIns="219109" bIns="0" numCol="1" spcCol="1270" anchor="ctr" anchorCtr="0">
          <a:noAutofit/>
        </a:bodyPr>
        <a:lstStyle/>
        <a:p>
          <a:pPr lvl="0" algn="l" defTabSz="6889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b="0" kern="1200" baseline="0" dirty="0" smtClean="0">
              <a:latin typeface="+mj-lt"/>
            </a:rPr>
            <a:t>Получение сертификата электронной цифровой подписи (ЭЦП)</a:t>
          </a:r>
          <a:endParaRPr lang="ru-RU" sz="1550" b="0" kern="1200" dirty="0">
            <a:latin typeface="+mj-lt"/>
          </a:endParaRPr>
        </a:p>
      </dsp:txBody>
      <dsp:txXfrm>
        <a:off x="414064" y="2535723"/>
        <a:ext cx="5747703" cy="541199"/>
      </dsp:txXfrm>
    </dsp:sp>
    <dsp:sp modelId="{C26470CC-48D0-46F0-A42C-5CC73E3FD83E}">
      <dsp:nvSpPr>
        <dsp:cNvPr id="0" name=""/>
        <dsp:cNvSpPr/>
      </dsp:nvSpPr>
      <dsp:spPr>
        <a:xfrm>
          <a:off x="0" y="3909422"/>
          <a:ext cx="8281292" cy="945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720" tIns="416560" rIns="642720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+mj-lt"/>
            </a:rPr>
            <a:t>Организация – участник </a:t>
          </a:r>
          <a:r>
            <a:rPr lang="ru-RU" sz="1400" b="0" kern="1200" baseline="0" dirty="0" smtClean="0">
              <a:latin typeface="+mj-lt"/>
            </a:rPr>
            <a:t> регистрирует ИС  в СМЭВ;</a:t>
          </a:r>
          <a:endParaRPr lang="ru-RU" sz="1400" b="0" kern="1200" dirty="0">
            <a:latin typeface="+mj-lt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+mj-lt"/>
            </a:rPr>
            <a:t>Организация – участник </a:t>
          </a:r>
          <a:r>
            <a:rPr lang="ru-RU" sz="1400" b="0" kern="1200" baseline="0" dirty="0" smtClean="0">
              <a:latin typeface="+mj-lt"/>
            </a:rPr>
            <a:t> подает заявку на доступ к сервису ФК</a:t>
          </a:r>
          <a:endParaRPr lang="ru-RU" sz="1400" b="0" kern="1200" dirty="0">
            <a:latin typeface="+mj-lt"/>
          </a:endParaRPr>
        </a:p>
      </dsp:txBody>
      <dsp:txXfrm>
        <a:off x="0" y="3909422"/>
        <a:ext cx="8281292" cy="945000"/>
      </dsp:txXfrm>
    </dsp:sp>
    <dsp:sp modelId="{9EEBE6DE-69BB-4807-823D-75CB5C2F5B82}">
      <dsp:nvSpPr>
        <dsp:cNvPr id="0" name=""/>
        <dsp:cNvSpPr/>
      </dsp:nvSpPr>
      <dsp:spPr>
        <a:xfrm>
          <a:off x="414064" y="3614222"/>
          <a:ext cx="5796904" cy="590400"/>
        </a:xfrm>
        <a:prstGeom prst="snip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09" tIns="0" rIns="219109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baseline="0" dirty="0" smtClean="0">
              <a:latin typeface="+mj-lt"/>
            </a:rPr>
            <a:t>Регистрация в СМЭВ</a:t>
          </a:r>
          <a:endParaRPr lang="ru-RU" sz="1600" b="0" kern="1200" dirty="0">
            <a:latin typeface="+mj-lt"/>
          </a:endParaRPr>
        </a:p>
      </dsp:txBody>
      <dsp:txXfrm>
        <a:off x="414064" y="3663423"/>
        <a:ext cx="5747703" cy="5411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EF8D7-5C38-456A-8508-76706F856CB3}">
      <dsp:nvSpPr>
        <dsp:cNvPr id="0" name=""/>
        <dsp:cNvSpPr/>
      </dsp:nvSpPr>
      <dsp:spPr>
        <a:xfrm>
          <a:off x="0" y="3059187"/>
          <a:ext cx="7848872" cy="100409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Calibri"/>
            </a:rPr>
            <a:t>Обеспечивает гарантированную доставку через СМЭВ</a:t>
          </a:r>
          <a:endParaRPr lang="ru-RU" sz="2300" kern="1200" dirty="0"/>
        </a:p>
      </dsp:txBody>
      <dsp:txXfrm>
        <a:off x="0" y="3059187"/>
        <a:ext cx="7848872" cy="1004093"/>
      </dsp:txXfrm>
    </dsp:sp>
    <dsp:sp modelId="{1B02AE6A-2E4F-430E-8024-8744EDE92C36}">
      <dsp:nvSpPr>
        <dsp:cNvPr id="0" name=""/>
        <dsp:cNvSpPr/>
      </dsp:nvSpPr>
      <dsp:spPr>
        <a:xfrm rot="10800000">
          <a:off x="0" y="1529953"/>
          <a:ext cx="7848872" cy="154429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smtClean="0">
              <a:latin typeface="Calibri"/>
            </a:rPr>
            <a:t>Подписывает сообщения ЭЦП, отправляемые в ФК</a:t>
          </a:r>
          <a:endParaRPr lang="ru-RU" sz="2300" kern="1200" dirty="0"/>
        </a:p>
      </dsp:txBody>
      <dsp:txXfrm rot="10800000">
        <a:off x="0" y="1529953"/>
        <a:ext cx="7848872" cy="1003437"/>
      </dsp:txXfrm>
    </dsp:sp>
    <dsp:sp modelId="{9CA66C51-E5D5-464E-9623-9A75E9961E09}">
      <dsp:nvSpPr>
        <dsp:cNvPr id="0" name=""/>
        <dsp:cNvSpPr/>
      </dsp:nvSpPr>
      <dsp:spPr>
        <a:xfrm rot="10800000">
          <a:off x="0" y="718"/>
          <a:ext cx="7848872" cy="154429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Calibri"/>
            </a:rPr>
            <a:t>Конвертирует  бизнес-данные в форматы ФК с учетом метод рекомендаций СМЭВ</a:t>
          </a:r>
          <a:endParaRPr lang="ru-RU" sz="2300" kern="1200" dirty="0"/>
        </a:p>
      </dsp:txBody>
      <dsp:txXfrm rot="10800000">
        <a:off x="0" y="718"/>
        <a:ext cx="7848872" cy="10034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5F1FD9-5436-4FD7-B275-A39AF140DA15}">
      <dsp:nvSpPr>
        <dsp:cNvPr id="0" name=""/>
        <dsp:cNvSpPr/>
      </dsp:nvSpPr>
      <dsp:spPr>
        <a:xfrm>
          <a:off x="0" y="409888"/>
          <a:ext cx="792088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224E0-18D6-46CD-8DE5-3DFC71F02EC6}">
      <dsp:nvSpPr>
        <dsp:cNvPr id="0" name=""/>
        <dsp:cNvSpPr/>
      </dsp:nvSpPr>
      <dsp:spPr>
        <a:xfrm>
          <a:off x="396044" y="55648"/>
          <a:ext cx="5544616" cy="70848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0" dirty="0" smtClean="0"/>
            <a:t>Быстрое развертывание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0" dirty="0" smtClean="0"/>
            <a:t>(решение доступно как </a:t>
          </a:r>
          <a:r>
            <a:rPr lang="en-US" sz="2000" b="1" kern="0" dirty="0" err="1" smtClean="0"/>
            <a:t>SaaS</a:t>
          </a:r>
          <a:r>
            <a:rPr lang="ru-RU" sz="2000" b="1" kern="0" dirty="0" smtClean="0"/>
            <a:t>);</a:t>
          </a:r>
          <a:endParaRPr lang="ru-RU" sz="2000" b="1" kern="0" dirty="0" smtClean="0">
            <a:latin typeface="Calibri"/>
            <a:ea typeface="+mn-ea"/>
            <a:cs typeface="+mn-cs"/>
          </a:endParaRPr>
        </a:p>
      </dsp:txBody>
      <dsp:txXfrm>
        <a:off x="396044" y="55648"/>
        <a:ext cx="5544616" cy="708480"/>
      </dsp:txXfrm>
    </dsp:sp>
    <dsp:sp modelId="{97A547BF-976B-44C6-9707-CB8C07919829}">
      <dsp:nvSpPr>
        <dsp:cNvPr id="0" name=""/>
        <dsp:cNvSpPr/>
      </dsp:nvSpPr>
      <dsp:spPr>
        <a:xfrm>
          <a:off x="0" y="1498528"/>
          <a:ext cx="792088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D1DE4C-80FE-4BA7-95A8-B141A31B63FA}">
      <dsp:nvSpPr>
        <dsp:cNvPr id="0" name=""/>
        <dsp:cNvSpPr/>
      </dsp:nvSpPr>
      <dsp:spPr>
        <a:xfrm>
          <a:off x="396044" y="1144288"/>
          <a:ext cx="5544616" cy="70848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0" dirty="0" smtClean="0">
              <a:latin typeface="Calibri"/>
              <a:ea typeface="+mn-ea"/>
              <a:cs typeface="+mn-cs"/>
            </a:rPr>
            <a:t>Автоматизация запросов статуса квитирования в ГИС ГМП</a:t>
          </a:r>
        </a:p>
      </dsp:txBody>
      <dsp:txXfrm>
        <a:off x="396044" y="1144288"/>
        <a:ext cx="5544616" cy="708480"/>
      </dsp:txXfrm>
    </dsp:sp>
    <dsp:sp modelId="{1FDFCE0A-20C9-4509-933B-B0B6E2541CDC}">
      <dsp:nvSpPr>
        <dsp:cNvPr id="0" name=""/>
        <dsp:cNvSpPr/>
      </dsp:nvSpPr>
      <dsp:spPr>
        <a:xfrm>
          <a:off x="0" y="2587168"/>
          <a:ext cx="792088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FF7D6F-19CB-4585-9269-0343022DC06B}">
      <dsp:nvSpPr>
        <dsp:cNvPr id="0" name=""/>
        <dsp:cNvSpPr/>
      </dsp:nvSpPr>
      <dsp:spPr>
        <a:xfrm>
          <a:off x="396044" y="2232928"/>
          <a:ext cx="5544616" cy="70848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0" smtClean="0">
              <a:latin typeface="Calibri"/>
              <a:ea typeface="+mn-ea"/>
              <a:cs typeface="+mn-cs"/>
            </a:rPr>
            <a:t>Простой, понятный и удобный интерфейс</a:t>
          </a:r>
          <a:endParaRPr lang="ru-RU" sz="2000" b="1" kern="0" dirty="0" smtClean="0">
            <a:latin typeface="Calibri"/>
            <a:ea typeface="+mn-ea"/>
            <a:cs typeface="+mn-cs"/>
          </a:endParaRPr>
        </a:p>
      </dsp:txBody>
      <dsp:txXfrm>
        <a:off x="396044" y="2232928"/>
        <a:ext cx="5544616" cy="708480"/>
      </dsp:txXfrm>
    </dsp:sp>
    <dsp:sp modelId="{40967DBB-C29B-4BF6-B4C9-A6E7540E9673}">
      <dsp:nvSpPr>
        <dsp:cNvPr id="0" name=""/>
        <dsp:cNvSpPr/>
      </dsp:nvSpPr>
      <dsp:spPr>
        <a:xfrm>
          <a:off x="0" y="3675808"/>
          <a:ext cx="792088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7F8B70-4F68-4B31-B438-8DFBA069F733}">
      <dsp:nvSpPr>
        <dsp:cNvPr id="0" name=""/>
        <dsp:cNvSpPr/>
      </dsp:nvSpPr>
      <dsp:spPr>
        <a:xfrm>
          <a:off x="396044" y="3321567"/>
          <a:ext cx="5544616" cy="70848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73" tIns="0" rIns="2095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0" dirty="0" smtClean="0">
              <a:latin typeface="Calibri"/>
              <a:ea typeface="+mn-ea"/>
              <a:cs typeface="+mn-cs"/>
            </a:rPr>
            <a:t>История выставленных начислений и быстрый поиск в ней</a:t>
          </a:r>
        </a:p>
      </dsp:txBody>
      <dsp:txXfrm>
        <a:off x="430629" y="3356152"/>
        <a:ext cx="5475446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5AA9B-55E0-4DFE-AEFA-88C799AFDE06}" type="datetime1">
              <a:rPr lang="ru-RU" smtClean="0"/>
              <a:pPr/>
              <a:t>03.10.2013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www.rt.ru |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82D11-0838-4518-9450-64465D69BD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08254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8D803-24C6-4299-A7A2-71D27781920D}" type="datetime1">
              <a:rPr lang="ru-RU" smtClean="0"/>
              <a:pPr/>
              <a:t>03.10.2013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1974"/>
            <a:ext cx="5438140" cy="4435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www.rt.ru |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5AFBA-F73A-43A9-9641-1BC046DDCB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239211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9988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9988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9988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emf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11188" y="4828289"/>
            <a:ext cx="535305" cy="535305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146492" y="4522398"/>
            <a:ext cx="841194" cy="84119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146492" y="3681205"/>
            <a:ext cx="841194" cy="841194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987686" y="3681206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522992" y="2863208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340989" y="2487730"/>
            <a:ext cx="2546777" cy="2546778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5887766" y="2487732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241069" y="3023036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7241069" y="2205040"/>
            <a:ext cx="817997" cy="817997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8059066" y="2205040"/>
            <a:ext cx="581697" cy="581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705762" y="3841033"/>
            <a:ext cx="535306" cy="535306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887766" y="3841035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 descr="RT_logo_medium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5800" y="542544"/>
            <a:ext cx="2432304" cy="1057656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471377" y="2862955"/>
            <a:ext cx="2286000" cy="1401573"/>
          </a:xfrm>
        </p:spPr>
        <p:txBody>
          <a:bodyPr wrap="square" lIns="0" tIns="0" rIns="0" bIns="0">
            <a:noAutofit/>
          </a:bodyPr>
          <a:lstStyle>
            <a:lvl1pPr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</a:t>
            </a:r>
            <a:endParaRPr lang="en-US" dirty="0"/>
          </a:p>
        </p:txBody>
      </p:sp>
      <p:sp>
        <p:nvSpPr>
          <p:cNvPr id="24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3471377" y="4470015"/>
            <a:ext cx="2286000" cy="556513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1400" cap="none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2659389" y="1557338"/>
            <a:ext cx="5981374" cy="1182624"/>
          </a:xfrm>
        </p:spPr>
        <p:txBody>
          <a:bodyPr anchor="ctr">
            <a:noAutofit/>
          </a:bodyPr>
          <a:lstStyle>
            <a:lvl1pPr algn="l">
              <a:defRPr sz="19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295400" y="1557338"/>
            <a:ext cx="1182624" cy="118262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1" name="Text Placeholder 22"/>
          <p:cNvSpPr>
            <a:spLocks noGrp="1"/>
          </p:cNvSpPr>
          <p:nvPr>
            <p:ph type="body" sz="quarter" idx="19" hasCustomPrompt="1"/>
          </p:nvPr>
        </p:nvSpPr>
        <p:spPr>
          <a:xfrm>
            <a:off x="2659390" y="3270282"/>
            <a:ext cx="5981375" cy="1182624"/>
          </a:xfrm>
        </p:spPr>
        <p:txBody>
          <a:bodyPr anchor="ctr">
            <a:noAutofit/>
          </a:bodyPr>
          <a:lstStyle>
            <a:lvl1pPr algn="l">
              <a:defRPr sz="19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32" name="Picture Placeholder 17"/>
          <p:cNvSpPr>
            <a:spLocks noGrp="1"/>
          </p:cNvSpPr>
          <p:nvPr>
            <p:ph type="pic" sz="quarter" idx="20"/>
          </p:nvPr>
        </p:nvSpPr>
        <p:spPr>
          <a:xfrm>
            <a:off x="1295400" y="3270282"/>
            <a:ext cx="1182624" cy="1182624"/>
          </a:xfrm>
        </p:spPr>
        <p:txBody>
          <a:bodyPr/>
          <a:lstStyle/>
          <a:p>
            <a:endParaRPr lang="en-US"/>
          </a:p>
        </p:txBody>
      </p:sp>
      <p:sp>
        <p:nvSpPr>
          <p:cNvPr id="40" name="Text Placeholder 22"/>
          <p:cNvSpPr>
            <a:spLocks noGrp="1"/>
          </p:cNvSpPr>
          <p:nvPr>
            <p:ph type="body" sz="quarter" idx="21" hasCustomPrompt="1"/>
          </p:nvPr>
        </p:nvSpPr>
        <p:spPr>
          <a:xfrm>
            <a:off x="2659389" y="4983226"/>
            <a:ext cx="5981374" cy="1182624"/>
          </a:xfrm>
        </p:spPr>
        <p:txBody>
          <a:bodyPr anchor="ctr">
            <a:noAutofit/>
          </a:bodyPr>
          <a:lstStyle>
            <a:lvl1pPr algn="l">
              <a:defRPr sz="19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41" name="Picture Placeholder 17"/>
          <p:cNvSpPr>
            <a:spLocks noGrp="1"/>
          </p:cNvSpPr>
          <p:nvPr>
            <p:ph type="pic" sz="quarter" idx="22"/>
          </p:nvPr>
        </p:nvSpPr>
        <p:spPr>
          <a:xfrm>
            <a:off x="1295400" y="4983226"/>
            <a:ext cx="1182624" cy="118262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1979613" y="1557338"/>
            <a:ext cx="2555875" cy="1200848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599377" y="1557338"/>
            <a:ext cx="1200848" cy="12008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22"/>
          <p:cNvSpPr>
            <a:spLocks noGrp="1"/>
          </p:cNvSpPr>
          <p:nvPr>
            <p:ph type="body" sz="quarter" idx="21" hasCustomPrompt="1"/>
          </p:nvPr>
        </p:nvSpPr>
        <p:spPr>
          <a:xfrm>
            <a:off x="1979612" y="3266282"/>
            <a:ext cx="2555875" cy="1200848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16" name="Picture Placeholder 17"/>
          <p:cNvSpPr>
            <a:spLocks noGrp="1"/>
          </p:cNvSpPr>
          <p:nvPr>
            <p:ph type="pic" sz="quarter" idx="22"/>
          </p:nvPr>
        </p:nvSpPr>
        <p:spPr>
          <a:xfrm>
            <a:off x="599377" y="3266282"/>
            <a:ext cx="1200848" cy="1200848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Text Placeholder 22"/>
          <p:cNvSpPr>
            <a:spLocks noGrp="1"/>
          </p:cNvSpPr>
          <p:nvPr>
            <p:ph type="body" sz="quarter" idx="25" hasCustomPrompt="1"/>
          </p:nvPr>
        </p:nvSpPr>
        <p:spPr>
          <a:xfrm>
            <a:off x="1979611" y="4975226"/>
            <a:ext cx="2555875" cy="1190624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609599" y="4975227"/>
            <a:ext cx="1190625" cy="1190625"/>
          </a:xfrm>
        </p:spPr>
        <p:txBody>
          <a:bodyPr/>
          <a:lstStyle/>
          <a:p>
            <a:endParaRPr lang="en-US"/>
          </a:p>
        </p:txBody>
      </p:sp>
      <p:sp>
        <p:nvSpPr>
          <p:cNvPr id="30" name="Text Placeholder 22"/>
          <p:cNvSpPr>
            <a:spLocks noGrp="1"/>
          </p:cNvSpPr>
          <p:nvPr>
            <p:ph type="body" sz="quarter" idx="27" hasCustomPrompt="1"/>
          </p:nvPr>
        </p:nvSpPr>
        <p:spPr>
          <a:xfrm>
            <a:off x="6085691" y="1557338"/>
            <a:ext cx="2555875" cy="1200848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31" name="Picture Placeholder 17"/>
          <p:cNvSpPr>
            <a:spLocks noGrp="1"/>
          </p:cNvSpPr>
          <p:nvPr>
            <p:ph type="pic" sz="quarter" idx="28"/>
          </p:nvPr>
        </p:nvSpPr>
        <p:spPr>
          <a:xfrm>
            <a:off x="4705455" y="1557338"/>
            <a:ext cx="1200848" cy="12008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29" hasCustomPrompt="1"/>
          </p:nvPr>
        </p:nvSpPr>
        <p:spPr>
          <a:xfrm>
            <a:off x="6085690" y="3266282"/>
            <a:ext cx="2555875" cy="1200848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33" name="Picture Placeholder 17"/>
          <p:cNvSpPr>
            <a:spLocks noGrp="1"/>
          </p:cNvSpPr>
          <p:nvPr>
            <p:ph type="pic" sz="quarter" idx="30"/>
          </p:nvPr>
        </p:nvSpPr>
        <p:spPr>
          <a:xfrm>
            <a:off x="4705455" y="3266282"/>
            <a:ext cx="1200848" cy="1200848"/>
          </a:xfrm>
        </p:spPr>
        <p:txBody>
          <a:bodyPr/>
          <a:lstStyle/>
          <a:p>
            <a:endParaRPr lang="en-US"/>
          </a:p>
        </p:txBody>
      </p:sp>
      <p:sp>
        <p:nvSpPr>
          <p:cNvPr id="34" name="Text Placeholder 22"/>
          <p:cNvSpPr>
            <a:spLocks noGrp="1"/>
          </p:cNvSpPr>
          <p:nvPr>
            <p:ph type="body" sz="quarter" idx="31" hasCustomPrompt="1"/>
          </p:nvPr>
        </p:nvSpPr>
        <p:spPr>
          <a:xfrm>
            <a:off x="6085689" y="4975226"/>
            <a:ext cx="2555875" cy="1190624"/>
          </a:xfrm>
        </p:spPr>
        <p:txBody>
          <a:bodyPr anchor="ctr">
            <a:noAutofit/>
          </a:bodyPr>
          <a:lstStyle>
            <a:lvl1pPr algn="l">
              <a:defRPr sz="1500"/>
            </a:lvl1pPr>
          </a:lstStyle>
          <a:p>
            <a:pPr lvl="0"/>
            <a:r>
              <a:rPr lang="ru-RU" dirty="0" smtClean="0"/>
              <a:t>текстовый блок</a:t>
            </a:r>
            <a:endParaRPr lang="en-US" dirty="0"/>
          </a:p>
        </p:txBody>
      </p:sp>
      <p:sp>
        <p:nvSpPr>
          <p:cNvPr id="35" name="Picture Placeholder 17"/>
          <p:cNvSpPr>
            <a:spLocks noGrp="1"/>
          </p:cNvSpPr>
          <p:nvPr>
            <p:ph type="pic" sz="quarter" idx="32"/>
          </p:nvPr>
        </p:nvSpPr>
        <p:spPr>
          <a:xfrm>
            <a:off x="4715678" y="4975227"/>
            <a:ext cx="1190625" cy="11906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5400675" y="0"/>
            <a:ext cx="3743327" cy="3733800"/>
          </a:xfrm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1557338"/>
            <a:ext cx="3925888" cy="500062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2209800"/>
            <a:ext cx="3925888" cy="3956050"/>
          </a:xfrm>
        </p:spPr>
        <p:txBody>
          <a:bodyPr/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5400675" y="3962400"/>
            <a:ext cx="3240089" cy="220345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/>
              <a:t>врезка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empty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404814"/>
            <a:ext cx="8031163" cy="9366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Med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11189" y="4828289"/>
            <a:ext cx="535305" cy="535305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146493" y="4522398"/>
            <a:ext cx="841194" cy="84119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146493" y="3681205"/>
            <a:ext cx="841194" cy="841194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987687" y="3681206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522993" y="2863208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340989" y="2487730"/>
            <a:ext cx="2546777" cy="2546778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5887767" y="2487732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241070" y="3023036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7241070" y="2205040"/>
            <a:ext cx="817997" cy="817997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8059066" y="2205040"/>
            <a:ext cx="581697" cy="581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705763" y="3841033"/>
            <a:ext cx="535306" cy="535306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887767" y="3841035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6a00d83451b82e69e200e54f175d538833-800wi.jpg"/>
          <p:cNvPicPr>
            <a:picLocks noChangeAspect="1"/>
          </p:cNvPicPr>
          <p:nvPr userDrawn="1"/>
        </p:nvPicPr>
        <p:blipFill>
          <a:blip r:embed="rId2"/>
          <a:srcRect l="12434" r="20191"/>
          <a:stretch>
            <a:fillRect/>
          </a:stretch>
        </p:blipFill>
        <p:spPr>
          <a:xfrm>
            <a:off x="1987687" y="3681205"/>
            <a:ext cx="1353302" cy="1353302"/>
          </a:xfrm>
          <a:prstGeom prst="rect">
            <a:avLst/>
          </a:prstGeom>
        </p:spPr>
      </p:pic>
      <p:pic>
        <p:nvPicPr>
          <p:cNvPr id="25" name="Picture 24" descr="1319493118_22034_picture.jpg"/>
          <p:cNvPicPr>
            <a:picLocks noChangeAspect="1"/>
          </p:cNvPicPr>
          <p:nvPr userDrawn="1"/>
        </p:nvPicPr>
        <p:blipFill>
          <a:blip r:embed="rId3"/>
          <a:srcRect l="31000"/>
          <a:stretch>
            <a:fillRect/>
          </a:stretch>
        </p:blipFill>
        <p:spPr>
          <a:xfrm>
            <a:off x="5887767" y="2487732"/>
            <a:ext cx="1353303" cy="1353303"/>
          </a:xfrm>
          <a:prstGeom prst="rect">
            <a:avLst/>
          </a:prstGeom>
        </p:spPr>
      </p:pic>
      <p:pic>
        <p:nvPicPr>
          <p:cNvPr id="26" name="Picture 25" descr="doctor-on-computer.png"/>
          <p:cNvPicPr>
            <a:picLocks noChangeAspect="1"/>
          </p:cNvPicPr>
          <p:nvPr userDrawn="1"/>
        </p:nvPicPr>
        <p:blipFill>
          <a:blip r:embed="rId4"/>
          <a:srcRect l="12441" r="21023"/>
          <a:stretch>
            <a:fillRect/>
          </a:stretch>
        </p:blipFill>
        <p:spPr>
          <a:xfrm>
            <a:off x="5887767" y="3841035"/>
            <a:ext cx="817997" cy="817997"/>
          </a:xfrm>
          <a:prstGeom prst="rect">
            <a:avLst/>
          </a:prstGeom>
        </p:spPr>
      </p:pic>
      <p:pic>
        <p:nvPicPr>
          <p:cNvPr id="27" name="Picture 26" descr="lek.jpg"/>
          <p:cNvPicPr>
            <a:picLocks noChangeAspect="1"/>
          </p:cNvPicPr>
          <p:nvPr userDrawn="1"/>
        </p:nvPicPr>
        <p:blipFill>
          <a:blip r:embed="rId5"/>
          <a:srcRect l="4400" t="8545" r="48800" b="6364"/>
          <a:stretch>
            <a:fillRect/>
          </a:stretch>
        </p:blipFill>
        <p:spPr>
          <a:xfrm>
            <a:off x="7241067" y="2205041"/>
            <a:ext cx="817998" cy="817997"/>
          </a:xfrm>
          <a:prstGeom prst="rect">
            <a:avLst/>
          </a:prstGeom>
        </p:spPr>
      </p:pic>
      <p:pic>
        <p:nvPicPr>
          <p:cNvPr id="28" name="Picture 27" descr="brain-computer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6493" y="4519688"/>
            <a:ext cx="841194" cy="843907"/>
          </a:xfrm>
          <a:prstGeom prst="rect">
            <a:avLst/>
          </a:prstGeom>
        </p:spPr>
      </p:pic>
      <p:pic>
        <p:nvPicPr>
          <p:cNvPr id="22" name="Picture 21" descr="RT_logo_medium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85800" y="542544"/>
            <a:ext cx="2432304" cy="1057656"/>
          </a:xfrm>
          <a:prstGeom prst="rect">
            <a:avLst/>
          </a:prstGeom>
        </p:spPr>
      </p:pic>
      <p:sp>
        <p:nvSpPr>
          <p:cNvPr id="24" name="Title 1"/>
          <p:cNvSpPr>
            <a:spLocks noGrp="1"/>
          </p:cNvSpPr>
          <p:nvPr>
            <p:ph type="ctrTitle" hasCustomPrompt="1"/>
          </p:nvPr>
        </p:nvSpPr>
        <p:spPr>
          <a:xfrm>
            <a:off x="3471377" y="2862955"/>
            <a:ext cx="2286000" cy="1401573"/>
          </a:xfrm>
        </p:spPr>
        <p:txBody>
          <a:bodyPr wrap="square" lIns="0" tIns="0" rIns="0" bIns="0">
            <a:noAutofit/>
          </a:bodyPr>
          <a:lstStyle>
            <a:lvl1pPr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</a:t>
            </a:r>
            <a:endParaRPr lang="en-US" dirty="0"/>
          </a:p>
        </p:txBody>
      </p:sp>
      <p:sp>
        <p:nvSpPr>
          <p:cNvPr id="2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1377" y="4470015"/>
            <a:ext cx="2286000" cy="556513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1400" cap="none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7241070" y="2205040"/>
            <a:ext cx="817997" cy="817997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987687" y="3681205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887767" y="3841035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1" name="Picture 30" descr="1call.jpg"/>
          <p:cNvPicPr>
            <a:picLocks noChangeAspect="1"/>
          </p:cNvPicPr>
          <p:nvPr userDrawn="1"/>
        </p:nvPicPr>
        <p:blipFill>
          <a:blip r:embed="rId2"/>
          <a:srcRect l="27885"/>
          <a:stretch>
            <a:fillRect/>
          </a:stretch>
        </p:blipFill>
        <p:spPr>
          <a:xfrm>
            <a:off x="5887766" y="3841035"/>
            <a:ext cx="817996" cy="817997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5887767" y="2487732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30" name="Picture 29" descr="sail-amsterdam-crowds-3bc520.jpg"/>
          <p:cNvPicPr>
            <a:picLocks noChangeAspect="1"/>
          </p:cNvPicPr>
          <p:nvPr userDrawn="1"/>
        </p:nvPicPr>
        <p:blipFill>
          <a:blip r:embed="rId3"/>
          <a:srcRect l="30517" t="23073" r="18249"/>
          <a:stretch>
            <a:fillRect/>
          </a:stretch>
        </p:blipFill>
        <p:spPr>
          <a:xfrm>
            <a:off x="1987688" y="3681205"/>
            <a:ext cx="1353303" cy="135330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146493" y="4522400"/>
            <a:ext cx="841194" cy="84119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 descr="istock_itexistsrevisiedsmall+.jpg"/>
          <p:cNvPicPr>
            <a:picLocks noChangeAspect="1"/>
          </p:cNvPicPr>
          <p:nvPr userDrawn="1"/>
        </p:nvPicPr>
        <p:blipFill>
          <a:blip r:embed="rId4"/>
          <a:srcRect l="20814" r="4186"/>
          <a:stretch>
            <a:fillRect/>
          </a:stretch>
        </p:blipFill>
        <p:spPr>
          <a:xfrm>
            <a:off x="7241071" y="2205041"/>
            <a:ext cx="817997" cy="817999"/>
          </a:xfrm>
          <a:prstGeom prst="rect">
            <a:avLst/>
          </a:prstGeom>
        </p:spPr>
      </p:pic>
      <p:pic>
        <p:nvPicPr>
          <p:cNvPr id="24" name="Picture 23" descr="ip-tvd18.jpg"/>
          <p:cNvPicPr>
            <a:picLocks noChangeAspect="1"/>
          </p:cNvPicPr>
          <p:nvPr userDrawn="1"/>
        </p:nvPicPr>
        <p:blipFill>
          <a:blip r:embed="rId5"/>
          <a:srcRect l="8038" r="20837"/>
          <a:stretch>
            <a:fillRect/>
          </a:stretch>
        </p:blipFill>
        <p:spPr>
          <a:xfrm>
            <a:off x="5887765" y="2487730"/>
            <a:ext cx="1353302" cy="135330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611189" y="4828288"/>
            <a:ext cx="535305" cy="535305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146493" y="3681206"/>
            <a:ext cx="841194" cy="841193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522993" y="2863208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340989" y="2487732"/>
            <a:ext cx="2546777" cy="2546777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241070" y="3023036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8059066" y="2205040"/>
            <a:ext cx="581697" cy="581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705763" y="3841033"/>
            <a:ext cx="535306" cy="535306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 descr="20110901191830.jpg"/>
          <p:cNvPicPr>
            <a:picLocks noChangeAspect="1"/>
          </p:cNvPicPr>
          <p:nvPr userDrawn="1"/>
        </p:nvPicPr>
        <p:blipFill>
          <a:blip r:embed="rId6"/>
          <a:srcRect l="27614" t="9259" r="20534" b="12963"/>
          <a:stretch>
            <a:fillRect/>
          </a:stretch>
        </p:blipFill>
        <p:spPr>
          <a:xfrm>
            <a:off x="1146492" y="4522400"/>
            <a:ext cx="841195" cy="8411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71377" y="2862955"/>
            <a:ext cx="2286000" cy="1401573"/>
          </a:xfrm>
        </p:spPr>
        <p:txBody>
          <a:bodyPr wrap="square" lIns="0" tIns="0" rIns="0" bIns="0">
            <a:noAutofit/>
          </a:bodyPr>
          <a:lstStyle>
            <a:lvl1pPr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1377" y="4470015"/>
            <a:ext cx="2286000" cy="556513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1400" cap="none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</a:t>
            </a:r>
            <a:endParaRPr lang="en-US" dirty="0"/>
          </a:p>
        </p:txBody>
      </p:sp>
      <p:pic>
        <p:nvPicPr>
          <p:cNvPr id="22" name="Picture 21" descr="RT_logo_medium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85800" y="542544"/>
            <a:ext cx="2432304" cy="1057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032251" y="1564958"/>
            <a:ext cx="4608513" cy="457200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4032251" y="2174558"/>
            <a:ext cx="4608513" cy="3991292"/>
          </a:xfrm>
        </p:spPr>
        <p:txBody>
          <a:bodyPr/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295400" y="2852936"/>
            <a:ext cx="1865219" cy="1865219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8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4032251" y="1564958"/>
            <a:ext cx="4608513" cy="457200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4032251" y="2174558"/>
            <a:ext cx="4608513" cy="3991292"/>
          </a:xfrm>
        </p:spPr>
        <p:txBody>
          <a:bodyPr/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4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0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295400" y="2852936"/>
            <a:ext cx="1865219" cy="186521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9294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4716464" y="2209800"/>
            <a:ext cx="4427538" cy="4648200"/>
          </a:xfrm>
        </p:spPr>
        <p:txBody>
          <a:bodyPr>
            <a:noAutofit/>
          </a:bodyPr>
          <a:lstStyle/>
          <a:p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1557338"/>
            <a:ext cx="5294313" cy="500062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2209800"/>
            <a:ext cx="5294312" cy="3956050"/>
          </a:xfrm>
        </p:spPr>
        <p:txBody>
          <a:bodyPr/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04812"/>
            <a:ext cx="8031164" cy="93662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1101997" y="3276600"/>
            <a:ext cx="2065066" cy="584448"/>
          </a:xfrm>
        </p:spPr>
        <p:txBody>
          <a:bodyPr>
            <a:noAutofit/>
          </a:bodyPr>
          <a:lstStyle>
            <a:lvl1pPr algn="l">
              <a:defRPr sz="20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1101998" y="3969060"/>
            <a:ext cx="2065066" cy="2196790"/>
          </a:xfrm>
        </p:spPr>
        <p:txBody>
          <a:bodyPr>
            <a:normAutofit/>
          </a:bodyPr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 sz="1300"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9" hasCustomPrompt="1"/>
          </p:nvPr>
        </p:nvSpPr>
        <p:spPr>
          <a:xfrm>
            <a:off x="3825377" y="3276600"/>
            <a:ext cx="2069305" cy="584448"/>
          </a:xfrm>
        </p:spPr>
        <p:txBody>
          <a:bodyPr>
            <a:noAutofit/>
          </a:bodyPr>
          <a:lstStyle>
            <a:lvl1pPr algn="l">
              <a:defRPr sz="20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20" hasCustomPrompt="1"/>
          </p:nvPr>
        </p:nvSpPr>
        <p:spPr>
          <a:xfrm>
            <a:off x="3838848" y="3969060"/>
            <a:ext cx="2055834" cy="2196790"/>
          </a:xfrm>
        </p:spPr>
        <p:txBody>
          <a:bodyPr>
            <a:normAutofit/>
          </a:bodyPr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 sz="1300"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4" name="Text Placeholder 22"/>
          <p:cNvSpPr>
            <a:spLocks noGrp="1"/>
          </p:cNvSpPr>
          <p:nvPr>
            <p:ph type="body" sz="quarter" idx="21" hasCustomPrompt="1"/>
          </p:nvPr>
        </p:nvSpPr>
        <p:spPr>
          <a:xfrm>
            <a:off x="6582775" y="3276600"/>
            <a:ext cx="2057988" cy="584448"/>
          </a:xfrm>
        </p:spPr>
        <p:txBody>
          <a:bodyPr>
            <a:noAutofit/>
          </a:bodyPr>
          <a:lstStyle>
            <a:lvl1pPr algn="l">
              <a:defRPr sz="2000"/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15" name="Text Placeholder 24"/>
          <p:cNvSpPr>
            <a:spLocks noGrp="1"/>
          </p:cNvSpPr>
          <p:nvPr>
            <p:ph type="body" sz="quarter" idx="22" hasCustomPrompt="1"/>
          </p:nvPr>
        </p:nvSpPr>
        <p:spPr>
          <a:xfrm>
            <a:off x="6586917" y="3969060"/>
            <a:ext cx="2053848" cy="2196790"/>
          </a:xfrm>
        </p:spPr>
        <p:txBody>
          <a:bodyPr>
            <a:normAutofit/>
          </a:bodyPr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 sz="1300"/>
            </a:lvl1pPr>
            <a:lvl2pPr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6" name="Picture Placeholder 17"/>
          <p:cNvSpPr>
            <a:spLocks noGrp="1"/>
          </p:cNvSpPr>
          <p:nvPr>
            <p:ph type="pic" sz="quarter" idx="23"/>
          </p:nvPr>
        </p:nvSpPr>
        <p:spPr>
          <a:xfrm>
            <a:off x="3848911" y="1557340"/>
            <a:ext cx="1554131" cy="1554131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2902241" y="2280922"/>
            <a:ext cx="708255" cy="113287"/>
            <a:chOff x="2840600" y="2304133"/>
            <a:chExt cx="708255" cy="113287"/>
          </a:xfrm>
        </p:grpSpPr>
        <p:sp>
          <p:nvSpPr>
            <p:cNvPr id="20" name="Oval 19"/>
            <p:cNvSpPr>
              <a:spLocks noChangeAspect="1"/>
            </p:cNvSpPr>
            <p:nvPr userDrawn="1"/>
          </p:nvSpPr>
          <p:spPr>
            <a:xfrm flipH="1">
              <a:off x="3138084" y="2304133"/>
              <a:ext cx="113287" cy="1132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>
              <a:spLocks noChangeAspect="1"/>
            </p:cNvSpPr>
            <p:nvPr userDrawn="1"/>
          </p:nvSpPr>
          <p:spPr>
            <a:xfrm flipH="1">
              <a:off x="3013748" y="2316720"/>
              <a:ext cx="88112" cy="881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>
              <a:spLocks/>
            </p:cNvSpPr>
            <p:nvPr userDrawn="1"/>
          </p:nvSpPr>
          <p:spPr>
            <a:xfrm flipH="1">
              <a:off x="2914586" y="2329308"/>
              <a:ext cx="62937" cy="6293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>
              <a:spLocks noChangeAspect="1"/>
            </p:cNvSpPr>
            <p:nvPr userDrawn="1"/>
          </p:nvSpPr>
          <p:spPr>
            <a:xfrm flipH="1">
              <a:off x="2840600" y="2341895"/>
              <a:ext cx="37762" cy="377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>
              <a:spLocks noChangeAspect="1"/>
            </p:cNvSpPr>
            <p:nvPr userDrawn="1"/>
          </p:nvSpPr>
          <p:spPr>
            <a:xfrm>
              <a:off x="3287595" y="2316720"/>
              <a:ext cx="88112" cy="881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29" name="Oval 28"/>
            <p:cNvSpPr>
              <a:spLocks/>
            </p:cNvSpPr>
            <p:nvPr userDrawn="1"/>
          </p:nvSpPr>
          <p:spPr>
            <a:xfrm>
              <a:off x="3411931" y="2329308"/>
              <a:ext cx="62937" cy="6293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30" name="Oval 29"/>
            <p:cNvSpPr>
              <a:spLocks noChangeAspect="1"/>
            </p:cNvSpPr>
            <p:nvPr userDrawn="1"/>
          </p:nvSpPr>
          <p:spPr>
            <a:xfrm>
              <a:off x="3511093" y="2341895"/>
              <a:ext cx="37762" cy="377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</p:grpSp>
      <p:grpSp>
        <p:nvGrpSpPr>
          <p:cNvPr id="32" name="Group 31"/>
          <p:cNvGrpSpPr/>
          <p:nvPr userDrawn="1"/>
        </p:nvGrpSpPr>
        <p:grpSpPr>
          <a:xfrm>
            <a:off x="5641457" y="2280922"/>
            <a:ext cx="708255" cy="113287"/>
            <a:chOff x="2840600" y="2304133"/>
            <a:chExt cx="708255" cy="113287"/>
          </a:xfrm>
        </p:grpSpPr>
        <p:sp>
          <p:nvSpPr>
            <p:cNvPr id="33" name="Oval 32"/>
            <p:cNvSpPr>
              <a:spLocks noChangeAspect="1"/>
            </p:cNvSpPr>
            <p:nvPr userDrawn="1"/>
          </p:nvSpPr>
          <p:spPr>
            <a:xfrm flipH="1">
              <a:off x="3138084" y="2304133"/>
              <a:ext cx="113287" cy="1132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>
              <a:spLocks noChangeAspect="1"/>
            </p:cNvSpPr>
            <p:nvPr userDrawn="1"/>
          </p:nvSpPr>
          <p:spPr>
            <a:xfrm flipH="1">
              <a:off x="3013748" y="2316720"/>
              <a:ext cx="88112" cy="881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>
              <a:spLocks/>
            </p:cNvSpPr>
            <p:nvPr userDrawn="1"/>
          </p:nvSpPr>
          <p:spPr>
            <a:xfrm flipH="1">
              <a:off x="2914586" y="2329308"/>
              <a:ext cx="62937" cy="6293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>
              <a:spLocks noChangeAspect="1"/>
            </p:cNvSpPr>
            <p:nvPr userDrawn="1"/>
          </p:nvSpPr>
          <p:spPr>
            <a:xfrm flipH="1">
              <a:off x="2840600" y="2341895"/>
              <a:ext cx="37762" cy="377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>
              <a:spLocks noChangeAspect="1"/>
            </p:cNvSpPr>
            <p:nvPr userDrawn="1"/>
          </p:nvSpPr>
          <p:spPr>
            <a:xfrm>
              <a:off x="3287595" y="2316720"/>
              <a:ext cx="88112" cy="881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38" name="Oval 37"/>
            <p:cNvSpPr>
              <a:spLocks/>
            </p:cNvSpPr>
            <p:nvPr userDrawn="1"/>
          </p:nvSpPr>
          <p:spPr>
            <a:xfrm>
              <a:off x="3411931" y="2329308"/>
              <a:ext cx="62937" cy="6293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39" name="Oval 38"/>
            <p:cNvSpPr>
              <a:spLocks noChangeAspect="1"/>
            </p:cNvSpPr>
            <p:nvPr userDrawn="1"/>
          </p:nvSpPr>
          <p:spPr>
            <a:xfrm>
              <a:off x="3511093" y="2341895"/>
              <a:ext cx="37762" cy="377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</p:grpSp>
      <p:sp>
        <p:nvSpPr>
          <p:cNvPr id="40" name="Picture Placeholder 17"/>
          <p:cNvSpPr>
            <a:spLocks noGrp="1"/>
          </p:cNvSpPr>
          <p:nvPr>
            <p:ph type="pic" sz="quarter" idx="24"/>
          </p:nvPr>
        </p:nvSpPr>
        <p:spPr>
          <a:xfrm>
            <a:off x="1109695" y="1557340"/>
            <a:ext cx="1554131" cy="15541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1" name="Picture Placeholder 17"/>
          <p:cNvSpPr>
            <a:spLocks noGrp="1"/>
          </p:cNvSpPr>
          <p:nvPr>
            <p:ph type="pic" sz="quarter" idx="25"/>
          </p:nvPr>
        </p:nvSpPr>
        <p:spPr>
          <a:xfrm>
            <a:off x="6588125" y="1557340"/>
            <a:ext cx="1547813" cy="154781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1973373" y="3657600"/>
            <a:ext cx="3217906" cy="457200"/>
          </a:xfrm>
        </p:spPr>
        <p:txBody>
          <a:bodyPr>
            <a:noAutofit/>
          </a:bodyPr>
          <a:lstStyle>
            <a:lvl1pPr algn="l"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1973373" y="4191000"/>
            <a:ext cx="3217906" cy="1974850"/>
          </a:xfrm>
        </p:spPr>
        <p:txBody>
          <a:bodyPr>
            <a:normAutofit/>
          </a:bodyPr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 sz="1300"/>
            </a:lvl1pPr>
            <a:lvl2pPr>
              <a:buFontTx/>
              <a:buBlip>
                <a:blip r:embed="rId4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977350" y="1557338"/>
            <a:ext cx="1873926" cy="18739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Text Placeholder 22"/>
          <p:cNvSpPr>
            <a:spLocks noGrp="1"/>
          </p:cNvSpPr>
          <p:nvPr>
            <p:ph type="body" sz="quarter" idx="19" hasCustomPrompt="1"/>
          </p:nvPr>
        </p:nvSpPr>
        <p:spPr>
          <a:xfrm>
            <a:off x="5400675" y="3657600"/>
            <a:ext cx="3220084" cy="457200"/>
          </a:xfrm>
        </p:spPr>
        <p:txBody>
          <a:bodyPr>
            <a:noAutofit/>
          </a:bodyPr>
          <a:lstStyle>
            <a:lvl1pPr algn="l"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0" name="Text Placeholder 24"/>
          <p:cNvSpPr>
            <a:spLocks noGrp="1"/>
          </p:cNvSpPr>
          <p:nvPr>
            <p:ph type="body" sz="quarter" idx="20" hasCustomPrompt="1"/>
          </p:nvPr>
        </p:nvSpPr>
        <p:spPr>
          <a:xfrm>
            <a:off x="5400675" y="4191000"/>
            <a:ext cx="3220084" cy="1974850"/>
          </a:xfrm>
        </p:spPr>
        <p:txBody>
          <a:bodyPr>
            <a:normAutofit/>
          </a:bodyPr>
          <a:lstStyle>
            <a:lvl1pPr marL="0" indent="180975">
              <a:spcBef>
                <a:spcPts val="700"/>
              </a:spcBef>
              <a:buSzPct val="100000"/>
              <a:buFontTx/>
              <a:buBlip>
                <a:blip r:embed="rId3"/>
              </a:buBlip>
              <a:defRPr sz="1300"/>
            </a:lvl1pPr>
            <a:lvl2pPr>
              <a:buFontTx/>
              <a:buBlip>
                <a:blip r:embed="rId4"/>
              </a:buBlip>
              <a:defRPr/>
            </a:lvl2pPr>
          </a:lstStyle>
          <a:p>
            <a:pPr lvl="0"/>
            <a:r>
              <a:rPr lang="ru-RU" dirty="0" smtClean="0"/>
              <a:t>текст</a:t>
            </a:r>
            <a:endParaRPr lang="en-US" dirty="0"/>
          </a:p>
        </p:txBody>
      </p:sp>
      <p:grpSp>
        <p:nvGrpSpPr>
          <p:cNvPr id="28" name="Group 27"/>
          <p:cNvGrpSpPr/>
          <p:nvPr userDrawn="1"/>
        </p:nvGrpSpPr>
        <p:grpSpPr>
          <a:xfrm flipH="1">
            <a:off x="4233243" y="2386301"/>
            <a:ext cx="783200" cy="216000"/>
            <a:chOff x="4191000" y="2209800"/>
            <a:chExt cx="1174800" cy="324000"/>
          </a:xfrm>
        </p:grpSpPr>
        <p:sp>
          <p:nvSpPr>
            <p:cNvPr id="22" name="Oval 21"/>
            <p:cNvSpPr>
              <a:spLocks noChangeAspect="1"/>
            </p:cNvSpPr>
            <p:nvPr userDrawn="1"/>
          </p:nvSpPr>
          <p:spPr>
            <a:xfrm>
              <a:off x="4191000" y="2209800"/>
              <a:ext cx="324000" cy="32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>
              <a:spLocks noChangeAspect="1"/>
            </p:cNvSpPr>
            <p:nvPr userDrawn="1"/>
          </p:nvSpPr>
          <p:spPr>
            <a:xfrm>
              <a:off x="4618600" y="2245800"/>
              <a:ext cx="252000" cy="25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>
              <a:spLocks/>
            </p:cNvSpPr>
            <p:nvPr userDrawn="1"/>
          </p:nvSpPr>
          <p:spPr>
            <a:xfrm>
              <a:off x="4974200" y="2281800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>
              <a:spLocks noChangeAspect="1"/>
            </p:cNvSpPr>
            <p:nvPr userDrawn="1"/>
          </p:nvSpPr>
          <p:spPr>
            <a:xfrm>
              <a:off x="5257800" y="2317800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17"/>
          <p:cNvSpPr>
            <a:spLocks noGrp="1"/>
          </p:cNvSpPr>
          <p:nvPr>
            <p:ph type="pic" sz="quarter" idx="21"/>
          </p:nvPr>
        </p:nvSpPr>
        <p:spPr>
          <a:xfrm>
            <a:off x="5398412" y="1557338"/>
            <a:ext cx="1873926" cy="187392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39000" y="6356352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www.rt.ru |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fld id="{E6A6F8FA-70D0-4DFD-98EA-426188C3505C}" type="slidenum"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404814"/>
            <a:ext cx="8031163" cy="9366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pic>
        <p:nvPicPr>
          <p:cNvPr id="5" name="Picture 4" descr="RT_logo_lit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6356350"/>
            <a:ext cx="1527048" cy="356616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88" y="5616600"/>
            <a:ext cx="2541726" cy="549250"/>
          </a:xfrm>
        </p:spPr>
        <p:txBody>
          <a:bodyPr>
            <a:noAutofit/>
          </a:bodyPr>
          <a:lstStyle>
            <a:lvl1pPr algn="ctr">
              <a:defRPr sz="1700">
                <a:solidFill>
                  <a:srgbClr val="1C2329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295400" y="4343399"/>
            <a:ext cx="1189038" cy="1189038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21"/>
          </p:nvPr>
        </p:nvSpPr>
        <p:spPr>
          <a:xfrm>
            <a:off x="3851275" y="1546245"/>
            <a:ext cx="1549400" cy="1549400"/>
          </a:xfrm>
        </p:spPr>
        <p:txBody>
          <a:bodyPr/>
          <a:lstStyle/>
          <a:p>
            <a:endParaRPr lang="en-US"/>
          </a:p>
        </p:txBody>
      </p:sp>
      <p:grpSp>
        <p:nvGrpSpPr>
          <p:cNvPr id="3" name="Group 27"/>
          <p:cNvGrpSpPr/>
          <p:nvPr userDrawn="1"/>
        </p:nvGrpSpPr>
        <p:grpSpPr>
          <a:xfrm rot="8100000" flipH="1">
            <a:off x="2677429" y="3739662"/>
            <a:ext cx="707546" cy="195135"/>
            <a:chOff x="4191000" y="2209800"/>
            <a:chExt cx="1174800" cy="324000"/>
          </a:xfrm>
        </p:grpSpPr>
        <p:sp>
          <p:nvSpPr>
            <p:cNvPr id="22" name="Oval 21"/>
            <p:cNvSpPr>
              <a:spLocks noChangeAspect="1"/>
            </p:cNvSpPr>
            <p:nvPr userDrawn="1"/>
          </p:nvSpPr>
          <p:spPr>
            <a:xfrm>
              <a:off x="4191000" y="2209800"/>
              <a:ext cx="324000" cy="32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>
              <a:spLocks noChangeAspect="1"/>
            </p:cNvSpPr>
            <p:nvPr userDrawn="1"/>
          </p:nvSpPr>
          <p:spPr>
            <a:xfrm>
              <a:off x="4618600" y="2245800"/>
              <a:ext cx="252000" cy="25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>
              <a:spLocks/>
            </p:cNvSpPr>
            <p:nvPr userDrawn="1"/>
          </p:nvSpPr>
          <p:spPr>
            <a:xfrm>
              <a:off x="4974200" y="2281800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>
              <a:spLocks noChangeAspect="1"/>
            </p:cNvSpPr>
            <p:nvPr userDrawn="1"/>
          </p:nvSpPr>
          <p:spPr>
            <a:xfrm>
              <a:off x="5257800" y="2317800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 Placeholder 22"/>
          <p:cNvSpPr>
            <a:spLocks noGrp="1"/>
          </p:cNvSpPr>
          <p:nvPr>
            <p:ph type="body" sz="quarter" idx="22" hasCustomPrompt="1"/>
          </p:nvPr>
        </p:nvSpPr>
        <p:spPr>
          <a:xfrm>
            <a:off x="3348039" y="5616600"/>
            <a:ext cx="2553612" cy="549250"/>
          </a:xfrm>
        </p:spPr>
        <p:txBody>
          <a:bodyPr>
            <a:noAutofit/>
          </a:bodyPr>
          <a:lstStyle>
            <a:lvl1pPr algn="ctr">
              <a:defRPr sz="1700">
                <a:solidFill>
                  <a:srgbClr val="1C2329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sp>
        <p:nvSpPr>
          <p:cNvPr id="28" name="Text Placeholder 22"/>
          <p:cNvSpPr>
            <a:spLocks noGrp="1"/>
          </p:cNvSpPr>
          <p:nvPr>
            <p:ph type="body" sz="quarter" idx="24" hasCustomPrompt="1"/>
          </p:nvPr>
        </p:nvSpPr>
        <p:spPr>
          <a:xfrm>
            <a:off x="6073059" y="5616600"/>
            <a:ext cx="2567704" cy="549250"/>
          </a:xfrm>
        </p:spPr>
        <p:txBody>
          <a:bodyPr>
            <a:noAutofit/>
          </a:bodyPr>
          <a:lstStyle>
            <a:lvl1pPr algn="ctr">
              <a:defRPr sz="17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  <p:grpSp>
        <p:nvGrpSpPr>
          <p:cNvPr id="30" name="Group 27"/>
          <p:cNvGrpSpPr/>
          <p:nvPr userDrawn="1"/>
        </p:nvGrpSpPr>
        <p:grpSpPr>
          <a:xfrm rot="5400000" flipH="1">
            <a:off x="4294427" y="3739661"/>
            <a:ext cx="707546" cy="195135"/>
            <a:chOff x="4191000" y="2209800"/>
            <a:chExt cx="1174800" cy="324000"/>
          </a:xfrm>
        </p:grpSpPr>
        <p:sp>
          <p:nvSpPr>
            <p:cNvPr id="31" name="Oval 30"/>
            <p:cNvSpPr>
              <a:spLocks noChangeAspect="1"/>
            </p:cNvSpPr>
            <p:nvPr userDrawn="1"/>
          </p:nvSpPr>
          <p:spPr>
            <a:xfrm>
              <a:off x="4191000" y="2209800"/>
              <a:ext cx="324000" cy="32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 userDrawn="1"/>
          </p:nvSpPr>
          <p:spPr>
            <a:xfrm>
              <a:off x="4618600" y="2245800"/>
              <a:ext cx="252000" cy="25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/>
            </p:cNvSpPr>
            <p:nvPr userDrawn="1"/>
          </p:nvSpPr>
          <p:spPr>
            <a:xfrm>
              <a:off x="4974200" y="2281800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>
              <a:spLocks noChangeAspect="1"/>
            </p:cNvSpPr>
            <p:nvPr userDrawn="1"/>
          </p:nvSpPr>
          <p:spPr>
            <a:xfrm>
              <a:off x="5257800" y="2317800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27"/>
          <p:cNvGrpSpPr/>
          <p:nvPr userDrawn="1"/>
        </p:nvGrpSpPr>
        <p:grpSpPr>
          <a:xfrm rot="13500000">
            <a:off x="5821031" y="3739661"/>
            <a:ext cx="707546" cy="195135"/>
            <a:chOff x="4191000" y="2209800"/>
            <a:chExt cx="1174800" cy="324000"/>
          </a:xfrm>
        </p:grpSpPr>
        <p:sp>
          <p:nvSpPr>
            <p:cNvPr id="36" name="Oval 35"/>
            <p:cNvSpPr>
              <a:spLocks noChangeAspect="1"/>
            </p:cNvSpPr>
            <p:nvPr userDrawn="1"/>
          </p:nvSpPr>
          <p:spPr>
            <a:xfrm>
              <a:off x="4191000" y="2209800"/>
              <a:ext cx="324000" cy="32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>
              <a:spLocks noChangeAspect="1"/>
            </p:cNvSpPr>
            <p:nvPr userDrawn="1"/>
          </p:nvSpPr>
          <p:spPr>
            <a:xfrm>
              <a:off x="4618600" y="2245800"/>
              <a:ext cx="252000" cy="252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/>
            </p:cNvSpPr>
            <p:nvPr userDrawn="1"/>
          </p:nvSpPr>
          <p:spPr>
            <a:xfrm>
              <a:off x="4974200" y="2281800"/>
              <a:ext cx="180000" cy="18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>
              <a:spLocks noChangeAspect="1"/>
            </p:cNvSpPr>
            <p:nvPr userDrawn="1"/>
          </p:nvSpPr>
          <p:spPr>
            <a:xfrm>
              <a:off x="5257800" y="2317800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Picture Placeholder 17"/>
          <p:cNvSpPr>
            <a:spLocks noGrp="1"/>
          </p:cNvSpPr>
          <p:nvPr>
            <p:ph type="pic" sz="quarter" idx="25"/>
          </p:nvPr>
        </p:nvSpPr>
        <p:spPr>
          <a:xfrm>
            <a:off x="4032250" y="4343399"/>
            <a:ext cx="1187450" cy="11874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3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6767512" y="4343401"/>
            <a:ext cx="1189037" cy="1189037"/>
          </a:xfrm>
        </p:spPr>
        <p:txBody>
          <a:bodyPr/>
          <a:lstStyle/>
          <a:p>
            <a:endParaRPr lang="en-US"/>
          </a:p>
        </p:txBody>
      </p:sp>
      <p:sp>
        <p:nvSpPr>
          <p:cNvPr id="44" name="Text Placeholder 22"/>
          <p:cNvSpPr>
            <a:spLocks noGrp="1"/>
          </p:cNvSpPr>
          <p:nvPr>
            <p:ph type="body" sz="quarter" idx="27" hasCustomPrompt="1"/>
          </p:nvPr>
        </p:nvSpPr>
        <p:spPr>
          <a:xfrm>
            <a:off x="1979614" y="3095646"/>
            <a:ext cx="5292725" cy="333355"/>
          </a:xfrm>
        </p:spPr>
        <p:txBody>
          <a:bodyPr>
            <a:noAutofit/>
          </a:bodyPr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 smtClean="0"/>
              <a:t>Заголовок блока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04812"/>
            <a:ext cx="8031164" cy="93662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7338"/>
            <a:ext cx="8031164" cy="460851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Fourth level</a:t>
            </a:r>
          </a:p>
          <a:p>
            <a:pPr lvl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2338" y="6165306"/>
            <a:ext cx="1368426" cy="467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50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www.rt.ru |</a:t>
            </a:r>
            <a:r>
              <a:rPr lang="ru-RU" dirty="0" smtClean="0"/>
              <a:t> </a:t>
            </a:r>
            <a:fld id="{E6A6F8FA-70D0-4DFD-98EA-426188C350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spcAft>
          <a:spcPts val="0"/>
        </a:spcAft>
        <a:buNone/>
        <a:defRPr sz="32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None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None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None/>
        <a:defRPr sz="12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/>
          <p:nvPr/>
        </p:nvSpPr>
        <p:spPr>
          <a:xfrm>
            <a:off x="7241069" y="2205038"/>
            <a:ext cx="817997" cy="817997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12"/>
          <p:cNvSpPr/>
          <p:nvPr/>
        </p:nvSpPr>
        <p:spPr>
          <a:xfrm>
            <a:off x="1987686" y="3681203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20"/>
          <p:cNvSpPr/>
          <p:nvPr/>
        </p:nvSpPr>
        <p:spPr>
          <a:xfrm>
            <a:off x="5887766" y="3841033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30" descr="1call.jpg"/>
          <p:cNvPicPr>
            <a:picLocks noChangeAspect="1"/>
          </p:cNvPicPr>
          <p:nvPr/>
        </p:nvPicPr>
        <p:blipFill>
          <a:blip r:embed="rId2"/>
          <a:srcRect l="27885"/>
          <a:stretch>
            <a:fillRect/>
          </a:stretch>
        </p:blipFill>
        <p:spPr>
          <a:xfrm>
            <a:off x="5887766" y="3841033"/>
            <a:ext cx="817996" cy="817997"/>
          </a:xfrm>
          <a:prstGeom prst="rect">
            <a:avLst/>
          </a:prstGeom>
        </p:spPr>
      </p:pic>
      <p:sp>
        <p:nvSpPr>
          <p:cNvPr id="8" name="Rectangle 15"/>
          <p:cNvSpPr/>
          <p:nvPr/>
        </p:nvSpPr>
        <p:spPr>
          <a:xfrm>
            <a:off x="5887766" y="2487730"/>
            <a:ext cx="1353303" cy="13533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9" name="Picture 29" descr="sail-amsterdam-crowds-3bc520.jpg"/>
          <p:cNvPicPr>
            <a:picLocks noChangeAspect="1"/>
          </p:cNvPicPr>
          <p:nvPr/>
        </p:nvPicPr>
        <p:blipFill>
          <a:blip r:embed="rId3"/>
          <a:srcRect l="30517" t="23073" r="18249"/>
          <a:stretch>
            <a:fillRect/>
          </a:stretch>
        </p:blipFill>
        <p:spPr>
          <a:xfrm>
            <a:off x="1987687" y="3681203"/>
            <a:ext cx="1353303" cy="1353303"/>
          </a:xfrm>
          <a:prstGeom prst="rect">
            <a:avLst/>
          </a:prstGeom>
        </p:spPr>
      </p:pic>
      <p:sp>
        <p:nvSpPr>
          <p:cNvPr id="10" name="Rectangle 10"/>
          <p:cNvSpPr/>
          <p:nvPr/>
        </p:nvSpPr>
        <p:spPr>
          <a:xfrm>
            <a:off x="1146493" y="4522398"/>
            <a:ext cx="841194" cy="84119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8" descr="istock_itexistsrevisiedsmall+.jpg"/>
          <p:cNvPicPr>
            <a:picLocks noChangeAspect="1"/>
          </p:cNvPicPr>
          <p:nvPr/>
        </p:nvPicPr>
        <p:blipFill>
          <a:blip r:embed="rId4"/>
          <a:srcRect l="20814" r="4186"/>
          <a:stretch>
            <a:fillRect/>
          </a:stretch>
        </p:blipFill>
        <p:spPr>
          <a:xfrm>
            <a:off x="7241070" y="2205039"/>
            <a:ext cx="817997" cy="817999"/>
          </a:xfrm>
          <a:prstGeom prst="rect">
            <a:avLst/>
          </a:prstGeom>
        </p:spPr>
      </p:pic>
      <p:pic>
        <p:nvPicPr>
          <p:cNvPr id="12" name="Picture 23" descr="ip-tvd18.jpg"/>
          <p:cNvPicPr>
            <a:picLocks noChangeAspect="1"/>
          </p:cNvPicPr>
          <p:nvPr/>
        </p:nvPicPr>
        <p:blipFill>
          <a:blip r:embed="rId5"/>
          <a:srcRect l="8038" r="20837"/>
          <a:stretch>
            <a:fillRect/>
          </a:stretch>
        </p:blipFill>
        <p:spPr>
          <a:xfrm>
            <a:off x="5887765" y="2487730"/>
            <a:ext cx="1353302" cy="1353302"/>
          </a:xfrm>
          <a:prstGeom prst="rect">
            <a:avLst/>
          </a:prstGeom>
        </p:spPr>
      </p:pic>
      <p:sp>
        <p:nvSpPr>
          <p:cNvPr id="13" name="Rectangle 9"/>
          <p:cNvSpPr/>
          <p:nvPr/>
        </p:nvSpPr>
        <p:spPr>
          <a:xfrm>
            <a:off x="611188" y="4828286"/>
            <a:ext cx="535305" cy="535305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1"/>
          <p:cNvSpPr/>
          <p:nvPr/>
        </p:nvSpPr>
        <p:spPr>
          <a:xfrm>
            <a:off x="1146493" y="3681204"/>
            <a:ext cx="841194" cy="841193"/>
          </a:xfrm>
          <a:prstGeom prst="rect">
            <a:avLst/>
          </a:prstGeom>
          <a:solidFill>
            <a:srgbClr val="0044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3"/>
          <p:cNvSpPr/>
          <p:nvPr/>
        </p:nvSpPr>
        <p:spPr>
          <a:xfrm>
            <a:off x="2522992" y="2863206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241069" y="3023036"/>
            <a:ext cx="817997" cy="817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8"/>
          <p:cNvSpPr/>
          <p:nvPr/>
        </p:nvSpPr>
        <p:spPr>
          <a:xfrm>
            <a:off x="8059066" y="2205038"/>
            <a:ext cx="581697" cy="581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9"/>
          <p:cNvSpPr/>
          <p:nvPr/>
        </p:nvSpPr>
        <p:spPr>
          <a:xfrm>
            <a:off x="6705763" y="3841033"/>
            <a:ext cx="535306" cy="535306"/>
          </a:xfrm>
          <a:prstGeom prst="rect">
            <a:avLst/>
          </a:prstGeom>
          <a:solidFill>
            <a:srgbClr val="D333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31" descr="20110901191830.jpg"/>
          <p:cNvPicPr>
            <a:picLocks noChangeAspect="1"/>
          </p:cNvPicPr>
          <p:nvPr/>
        </p:nvPicPr>
        <p:blipFill>
          <a:blip r:embed="rId6"/>
          <a:srcRect l="27614" t="9259" r="20534" b="12963"/>
          <a:stretch>
            <a:fillRect/>
          </a:stretch>
        </p:blipFill>
        <p:spPr>
          <a:xfrm>
            <a:off x="1146492" y="4522398"/>
            <a:ext cx="841195" cy="841193"/>
          </a:xfrm>
          <a:prstGeom prst="rect">
            <a:avLst/>
          </a:prstGeom>
        </p:spPr>
      </p:pic>
      <p:pic>
        <p:nvPicPr>
          <p:cNvPr id="23" name="Picture 21" descr="RT_logo_medium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542544"/>
            <a:ext cx="2432304" cy="1057656"/>
          </a:xfrm>
          <a:prstGeom prst="rect">
            <a:avLst/>
          </a:prstGeom>
        </p:spPr>
      </p:pic>
      <p:sp>
        <p:nvSpPr>
          <p:cNvPr id="25" name="Title 3"/>
          <p:cNvSpPr>
            <a:spLocks noGrp="1"/>
          </p:cNvSpPr>
          <p:nvPr>
            <p:ph type="ctrTitle"/>
          </p:nvPr>
        </p:nvSpPr>
        <p:spPr>
          <a:xfrm>
            <a:off x="3347864" y="2492896"/>
            <a:ext cx="2539901" cy="186495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dirty="0" smtClean="0">
                <a:cs typeface="Calibri"/>
              </a:rPr>
              <a:t>КОМПЛЕКСНЫЙ СЕРВИС </a:t>
            </a:r>
            <a:br>
              <a:rPr lang="ru-RU" dirty="0" smtClean="0">
                <a:cs typeface="Calibri"/>
              </a:rPr>
            </a:br>
            <a:r>
              <a:rPr lang="ru-RU" dirty="0" smtClean="0">
                <a:cs typeface="Calibri"/>
              </a:rPr>
              <a:t>ПРИ ПОДКЛЮЧЕНИИ</a:t>
            </a:r>
            <a:br>
              <a:rPr lang="ru-RU" dirty="0" smtClean="0">
                <a:cs typeface="Calibri"/>
              </a:rPr>
            </a:br>
            <a:r>
              <a:rPr lang="ru-RU" dirty="0" smtClean="0">
                <a:cs typeface="Calibri"/>
              </a:rPr>
              <a:t>К ГИС ГМП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02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7220"/>
            <a:ext cx="6943725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237486" y="260648"/>
            <a:ext cx="8602705" cy="504056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accent3"/>
                </a:solidFill>
              </a:rPr>
              <a:t>ВАРИАНТЫ ПОДКЛЮЧЕНИЯ К ГИС ГМП</a:t>
            </a: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10" name="Номер слайда 1"/>
          <p:cNvSpPr txBox="1">
            <a:spLocks/>
          </p:cNvSpPr>
          <p:nvPr/>
        </p:nvSpPr>
        <p:spPr>
          <a:xfrm>
            <a:off x="8053388" y="6381750"/>
            <a:ext cx="360362" cy="2873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3061DD3-FAC9-47DF-9FB0-DC49F546193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 bwMode="auto">
          <a:xfrm>
            <a:off x="6173468" y="1196752"/>
            <a:ext cx="29523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itchFamily="34" charset="0"/>
              </a:rPr>
              <a:t>Вариант1 :</a:t>
            </a:r>
          </a:p>
          <a:p>
            <a:pPr eaLnBrk="1" hangingPunct="1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itchFamily="34" charset="0"/>
              </a:rPr>
              <a:t>Администраторы доходов могут быть подключены к </a:t>
            </a:r>
          </a:p>
          <a:p>
            <a:pPr eaLnBrk="1" hangingPunct="1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itchFamily="34" charset="0"/>
              </a:rPr>
              <a:t>ГИС ГМП напрямую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6173468" y="4725143"/>
            <a:ext cx="29523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itchFamily="34" charset="0"/>
              </a:rPr>
              <a:t>Вариант 2:</a:t>
            </a:r>
          </a:p>
          <a:p>
            <a:pPr eaLnBrk="1" hangingPunct="1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Arial" pitchFamily="34" charset="0"/>
              </a:rPr>
              <a:t>Администраторы доходов могут работать с ГИС ГМП через главных администраторов доходов</a:t>
            </a:r>
          </a:p>
        </p:txBody>
      </p:sp>
    </p:spTree>
    <p:extLst>
      <p:ext uri="{BB962C8B-B14F-4D97-AF65-F5344CB8AC3E}">
        <p14:creationId xmlns:p14="http://schemas.microsoft.com/office/powerpoint/2010/main" xmlns="" val="36892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237486" y="332656"/>
            <a:ext cx="8602705" cy="504056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accent3"/>
                </a:solidFill>
              </a:rPr>
              <a:t>ИС АРМ «АДМИНИСТРАТОРОВ ДОХОДОВ»</a:t>
            </a:r>
            <a:endParaRPr lang="ru-RU" sz="2800" dirty="0">
              <a:solidFill>
                <a:schemeClr val="accent3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71600" y="1433007"/>
            <a:ext cx="6922969" cy="3005171"/>
            <a:chOff x="262034" y="-182878"/>
            <a:chExt cx="6135591" cy="1834303"/>
          </a:xfrm>
        </p:grpSpPr>
        <p:cxnSp>
          <p:nvCxnSpPr>
            <p:cNvPr id="5" name="Соединительная линия уступом 4"/>
            <p:cNvCxnSpPr/>
            <p:nvPr/>
          </p:nvCxnSpPr>
          <p:spPr>
            <a:xfrm>
              <a:off x="3882992" y="503426"/>
              <a:ext cx="2256155" cy="778722"/>
            </a:xfrm>
            <a:prstGeom prst="bentConnector3">
              <a:avLst>
                <a:gd name="adj1" fmla="val 99966"/>
              </a:avLst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Соединительная линия уступом 5"/>
            <p:cNvCxnSpPr/>
            <p:nvPr/>
          </p:nvCxnSpPr>
          <p:spPr>
            <a:xfrm rot="5400000">
              <a:off x="1274116" y="361118"/>
              <a:ext cx="808567" cy="714979"/>
            </a:xfrm>
            <a:prstGeom prst="bentConnector3">
              <a:avLst>
                <a:gd name="adj1" fmla="val -5497"/>
              </a:avLst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5928" y="973688"/>
              <a:ext cx="1195589" cy="597058"/>
            </a:xfrm>
            <a:prstGeom prst="rect">
              <a:avLst/>
            </a:prstGeom>
            <a:noFill/>
            <a:ln>
              <a:noFill/>
            </a:ln>
            <a:extLst/>
          </p:spPr>
        </p:pic>
        <p:cxnSp>
          <p:nvCxnSpPr>
            <p:cNvPr id="8" name="Соединительная линия уступом 7"/>
            <p:cNvCxnSpPr/>
            <p:nvPr/>
          </p:nvCxnSpPr>
          <p:spPr>
            <a:xfrm flipV="1">
              <a:off x="262034" y="71966"/>
              <a:ext cx="1741804" cy="107103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Скругленный прямоугольник 8"/>
            <p:cNvSpPr/>
            <p:nvPr/>
          </p:nvSpPr>
          <p:spPr>
            <a:xfrm>
              <a:off x="4242750" y="1287570"/>
              <a:ext cx="2128965" cy="36385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effectLst/>
                  <a:ea typeface="Calibri"/>
                  <a:cs typeface="Times New Roman"/>
                </a:rPr>
                <a:t>Администраторы доходов бюджета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62034" y="1127126"/>
              <a:ext cx="1968500" cy="51689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effectLst/>
                  <a:ea typeface="Calibri"/>
                  <a:cs typeface="Times New Roman"/>
                </a:rPr>
                <a:t>Федеральное казначейство ГИС-ГМП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2003709" y="-182878"/>
              <a:ext cx="2123663" cy="555757"/>
            </a:xfrm>
            <a:prstGeom prst="roundRect">
              <a:avLst/>
            </a:prstGeom>
            <a:solidFill>
              <a:srgbClr val="FF6600"/>
            </a:solidFill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effectLst/>
                  <a:ea typeface="Calibri"/>
                  <a:cs typeface="Times New Roman"/>
                </a:rPr>
                <a:t>ИС «АРМ Администратора доходов»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2003837" y="381000"/>
              <a:ext cx="2122394" cy="381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solidFill>
                    <a:srgbClr val="F79646"/>
                  </a:solidFill>
                  <a:effectLst/>
                  <a:ea typeface="Calibri"/>
                  <a:cs typeface="Times New Roman"/>
                </a:rPr>
                <a:t>WEB- </a:t>
              </a:r>
              <a:r>
                <a:rPr lang="en-US" sz="1400" dirty="0" err="1">
                  <a:solidFill>
                    <a:srgbClr val="F79646"/>
                  </a:solidFill>
                  <a:effectLst/>
                  <a:ea typeface="Calibri"/>
                  <a:cs typeface="Times New Roman"/>
                </a:rPr>
                <a:t>интерфейс</a:t>
              </a:r>
              <a:endParaRPr lang="ru-RU" sz="14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4" name="Соединительная линия уступом 13"/>
            <p:cNvCxnSpPr/>
            <p:nvPr/>
          </p:nvCxnSpPr>
          <p:spPr>
            <a:xfrm rot="10800000">
              <a:off x="4126231" y="571501"/>
              <a:ext cx="1723528" cy="700717"/>
            </a:xfrm>
            <a:prstGeom prst="bentConnector3">
              <a:avLst>
                <a:gd name="adj1" fmla="val -2946"/>
              </a:avLst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3"/>
            <p:cNvSpPr>
              <a:spLocks/>
            </p:cNvSpPr>
            <p:nvPr/>
          </p:nvSpPr>
          <p:spPr bwMode="auto">
            <a:xfrm>
              <a:off x="4127372" y="642776"/>
              <a:ext cx="1722388" cy="405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8100" tIns="38100" rIns="38100" bIns="38100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en-US" sz="1400" kern="1200" dirty="0" err="1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Начисленная</a:t>
              </a:r>
              <a:r>
                <a:rPr lang="en-US" sz="1400" kern="1200" dirty="0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 </a:t>
              </a:r>
              <a:r>
                <a:rPr lang="en-US" sz="1400" kern="1200" dirty="0" err="1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задолженность</a:t>
              </a:r>
              <a:r>
                <a:rPr lang="en-US" sz="1400" kern="1200" dirty="0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 с УИ</a:t>
              </a:r>
              <a:r>
                <a:rPr lang="ru-RU" sz="1400" kern="1200" dirty="0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Н</a:t>
              </a:r>
              <a:endParaRPr lang="ru-RU" sz="14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Rectangle 13"/>
            <p:cNvSpPr>
              <a:spLocks/>
            </p:cNvSpPr>
            <p:nvPr/>
          </p:nvSpPr>
          <p:spPr bwMode="auto">
            <a:xfrm>
              <a:off x="4695825" y="28575"/>
              <a:ext cx="1701800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fontAlgn="base">
                <a:spcAft>
                  <a:spcPts val="0"/>
                </a:spcAft>
              </a:pPr>
              <a:r>
                <a:rPr lang="en-US" sz="1400" kern="1200" dirty="0" err="1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Квитированные</a:t>
              </a:r>
              <a:r>
                <a:rPr lang="en-US" sz="1400" kern="1200" dirty="0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 </a:t>
              </a:r>
              <a:r>
                <a:rPr lang="en-US" sz="1400" kern="1200" dirty="0" err="1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платежи</a:t>
              </a:r>
              <a:r>
                <a:rPr lang="en-US" sz="1400" kern="1200" dirty="0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 и </a:t>
              </a:r>
              <a:r>
                <a:rPr lang="en-US" sz="1400" kern="1200" dirty="0" err="1">
                  <a:solidFill>
                    <a:srgbClr val="1F497D"/>
                  </a:solidFill>
                  <a:effectLst/>
                  <a:latin typeface="Calibri"/>
                  <a:ea typeface="MS PGothic"/>
                  <a:cs typeface="Times New Roman"/>
                </a:rPr>
                <a:t>начисления</a:t>
              </a:r>
              <a:endParaRPr lang="ru-RU" sz="14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467544" y="4725144"/>
            <a:ext cx="8064895" cy="165618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Clr>
                <a:schemeClr val="tx2"/>
              </a:buClr>
            </a:pPr>
            <a:r>
              <a:rPr lang="ru-RU" b="1" dirty="0" smtClean="0">
                <a:solidFill>
                  <a:srgbClr val="19929F"/>
                </a:solidFill>
              </a:rPr>
              <a:t>СОСТАВ СИСТЕМЫ:</a:t>
            </a:r>
          </a:p>
          <a:p>
            <a:pPr marL="28575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19929F"/>
                </a:solidFill>
              </a:rPr>
              <a:t>АРМ </a:t>
            </a:r>
            <a:r>
              <a:rPr lang="ru-RU" b="1" dirty="0">
                <a:solidFill>
                  <a:srgbClr val="19929F"/>
                </a:solidFill>
              </a:rPr>
              <a:t>Администратора </a:t>
            </a:r>
            <a:r>
              <a:rPr lang="ru-RU" b="1" dirty="0" smtClean="0">
                <a:solidFill>
                  <a:srgbClr val="19929F"/>
                </a:solidFill>
              </a:rPr>
              <a:t>системы; </a:t>
            </a:r>
          </a:p>
          <a:p>
            <a:pPr marL="28575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rgbClr val="19929F"/>
                </a:solidFill>
              </a:rPr>
              <a:t>АРМ Администратора </a:t>
            </a:r>
            <a:r>
              <a:rPr lang="ru-RU" b="1" dirty="0" smtClean="0">
                <a:solidFill>
                  <a:srgbClr val="19929F"/>
                </a:solidFill>
              </a:rPr>
              <a:t>доходов;</a:t>
            </a:r>
          </a:p>
          <a:p>
            <a:pPr marL="285750" lvl="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rgbClr val="19929F"/>
                </a:solidFill>
              </a:rPr>
              <a:t>Модуль ЭП;</a:t>
            </a:r>
          </a:p>
          <a:p>
            <a:pPr marL="285750" lvl="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rgbClr val="19929F"/>
                </a:solidFill>
              </a:rPr>
              <a:t>Адаптеры ФК;</a:t>
            </a:r>
          </a:p>
          <a:p>
            <a:pPr marL="285750" lvl="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rgbClr val="19929F"/>
                </a:solidFill>
              </a:rPr>
              <a:t>Транспортная </a:t>
            </a:r>
            <a:r>
              <a:rPr lang="ru-RU" b="1" dirty="0" smtClean="0">
                <a:solidFill>
                  <a:srgbClr val="19929F"/>
                </a:solidFill>
              </a:rPr>
              <a:t>подсистема</a:t>
            </a:r>
            <a:endParaRPr lang="ru-RU" b="1" dirty="0">
              <a:solidFill>
                <a:srgbClr val="19929F"/>
              </a:solidFill>
            </a:endParaRPr>
          </a:p>
          <a:p>
            <a:pPr marL="285750" indent="-285750"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endParaRPr lang="ru-RU" b="1" dirty="0">
              <a:solidFill>
                <a:srgbClr val="1992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9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237486" y="188640"/>
            <a:ext cx="8654993" cy="504056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accent3"/>
                </a:solidFill>
                <a:cs typeface="Arial" charset="0"/>
              </a:rPr>
              <a:t>Арм</a:t>
            </a:r>
            <a:r>
              <a:rPr lang="ru-RU" sz="2800" dirty="0" smtClean="0">
                <a:solidFill>
                  <a:schemeClr val="accent3"/>
                </a:solidFill>
                <a:cs typeface="Arial" charset="0"/>
              </a:rPr>
              <a:t> </a:t>
            </a:r>
            <a:r>
              <a:rPr lang="ru-RU" sz="2800" dirty="0" smtClean="0">
                <a:solidFill>
                  <a:schemeClr val="accent3"/>
                </a:solidFill>
              </a:rPr>
              <a:t>РЕАЛИЗУЕТ </a:t>
            </a:r>
            <a:r>
              <a:rPr lang="ru-RU" sz="2800" dirty="0">
                <a:solidFill>
                  <a:schemeClr val="accent3"/>
                </a:solidFill>
              </a:rPr>
              <a:t>СЛЕДУЮЩИЕ </a:t>
            </a:r>
            <a:r>
              <a:rPr lang="ru-RU" sz="2800" dirty="0" smtClean="0">
                <a:solidFill>
                  <a:schemeClr val="accent3"/>
                </a:solidFill>
              </a:rPr>
              <a:t>ФУНКЦИИ</a:t>
            </a:r>
            <a:r>
              <a:rPr lang="ru-RU" dirty="0" smtClean="0">
                <a:solidFill>
                  <a:schemeClr val="accent3"/>
                </a:solidFill>
              </a:rPr>
              <a:t>:</a:t>
            </a:r>
            <a:endParaRPr lang="ru-RU" dirty="0">
              <a:solidFill>
                <a:schemeClr val="accent3"/>
              </a:solidFill>
              <a:cs typeface="Arial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2514621942"/>
              </p:ext>
            </p:extLst>
          </p:nvPr>
        </p:nvGraphicFramePr>
        <p:xfrm>
          <a:off x="683568" y="1340768"/>
          <a:ext cx="78488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25572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237486" y="226243"/>
            <a:ext cx="8654993" cy="5040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chemeClr val="accent3"/>
                </a:solidFill>
              </a:rPr>
              <a:t>ПРЕИМУЩЕСТВА ДЛЯ СОТРУДНИКОВ ОИВ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399902364"/>
              </p:ext>
            </p:extLst>
          </p:nvPr>
        </p:nvGraphicFramePr>
        <p:xfrm>
          <a:off x="611560" y="1268760"/>
          <a:ext cx="7920880" cy="433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72034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215516" y="347698"/>
            <a:ext cx="7562800" cy="5400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ИТОГИ РАЗВИТИЯ</a:t>
            </a:r>
            <a:endParaRPr lang="ru-RU" sz="2800" b="1" dirty="0">
              <a:solidFill>
                <a:srgbClr val="0097CC"/>
              </a:solid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215516" y="1268760"/>
            <a:ext cx="8460940" cy="48965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5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ru-RU" sz="2400" b="1" dirty="0" smtClean="0">
                <a:solidFill>
                  <a:schemeClr val="tx2"/>
                </a:solidFill>
              </a:rPr>
              <a:t>ЕПГУ</a:t>
            </a:r>
            <a:endParaRPr lang="ru-RU" sz="2400" b="1" dirty="0">
              <a:solidFill>
                <a:schemeClr val="tx2"/>
              </a:solidFill>
            </a:endParaRPr>
          </a:p>
          <a:p>
            <a:pPr>
              <a:spcBef>
                <a:spcPts val="300"/>
              </a:spcBef>
            </a:pPr>
            <a:r>
              <a:rPr lang="ru-RU" sz="2000" b="1" dirty="0"/>
              <a:t>Всего услуг </a:t>
            </a:r>
            <a:r>
              <a:rPr lang="ru-RU" sz="2400" b="1" dirty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70 </a:t>
            </a:r>
            <a:r>
              <a:rPr lang="ru-RU" sz="2400" b="1" dirty="0">
                <a:solidFill>
                  <a:srgbClr val="FF0000"/>
                </a:solidFill>
              </a:rPr>
              <a:t>000</a:t>
            </a:r>
          </a:p>
          <a:p>
            <a:pPr>
              <a:spcBef>
                <a:spcPts val="300"/>
              </a:spcBef>
            </a:pPr>
            <a:r>
              <a:rPr lang="ru-RU" sz="2000" b="1" dirty="0"/>
              <a:t>Электронных УСЛУГ </a:t>
            </a:r>
            <a:r>
              <a:rPr lang="ru-RU" sz="2400" b="1" dirty="0" smtClean="0"/>
              <a:t>- </a:t>
            </a:r>
            <a:r>
              <a:rPr lang="en-US" sz="2400" b="1" dirty="0" smtClean="0"/>
              <a:t>  </a:t>
            </a:r>
            <a:r>
              <a:rPr lang="en-US" sz="2400" b="1" dirty="0" smtClean="0">
                <a:solidFill>
                  <a:srgbClr val="FF0000"/>
                </a:solidFill>
              </a:rPr>
              <a:t>&gt; 4 </a:t>
            </a:r>
            <a:r>
              <a:rPr lang="ru-RU" sz="2400" b="1" dirty="0" smtClean="0">
                <a:solidFill>
                  <a:srgbClr val="FF0000"/>
                </a:solidFill>
              </a:rPr>
              <a:t>000</a:t>
            </a:r>
          </a:p>
          <a:p>
            <a:pPr>
              <a:spcBef>
                <a:spcPts val="300"/>
              </a:spcBef>
            </a:pPr>
            <a:r>
              <a:rPr lang="ru-RU" sz="2000" b="1" dirty="0" err="1" smtClean="0"/>
              <a:t>ПоЛЬЗОВАТЕЛЕЙ</a:t>
            </a:r>
            <a:r>
              <a:rPr lang="ru-RU" sz="2400" b="1" dirty="0" smtClean="0"/>
              <a:t> – </a:t>
            </a:r>
            <a:r>
              <a:rPr lang="ru-RU" sz="2400" b="1" dirty="0" smtClean="0">
                <a:solidFill>
                  <a:srgbClr val="FF0000"/>
                </a:solidFill>
              </a:rPr>
              <a:t>15 000 000</a:t>
            </a:r>
          </a:p>
          <a:p>
            <a:pPr>
              <a:spcBef>
                <a:spcPts val="300"/>
              </a:spcBef>
            </a:pPr>
            <a:r>
              <a:rPr lang="ru-RU" sz="2000" b="1" dirty="0" smtClean="0"/>
              <a:t>ЛИЧНЫХ КАБИНЕТОВ  </a:t>
            </a:r>
            <a:r>
              <a:rPr lang="ru-RU" sz="2400" b="1" dirty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4 </a:t>
            </a:r>
            <a:r>
              <a:rPr lang="ru-RU" sz="2400" b="1" dirty="0">
                <a:solidFill>
                  <a:srgbClr val="FF0000"/>
                </a:solidFill>
              </a:rPr>
              <a:t>000 000</a:t>
            </a:r>
          </a:p>
          <a:p>
            <a:pPr>
              <a:spcBef>
                <a:spcPts val="0"/>
              </a:spcBef>
            </a:pPr>
            <a:endParaRPr lang="ru-RU" sz="1200" b="1" dirty="0" smtClean="0"/>
          </a:p>
          <a:p>
            <a:pPr>
              <a:spcBef>
                <a:spcPts val="300"/>
              </a:spcBef>
            </a:pPr>
            <a:r>
              <a:rPr lang="ru-RU" sz="2400" b="1" dirty="0" smtClean="0">
                <a:solidFill>
                  <a:schemeClr val="tx2"/>
                </a:solidFill>
              </a:rPr>
              <a:t>СМЭВ</a:t>
            </a:r>
            <a:endParaRPr lang="ru-RU" sz="2400" b="1" dirty="0">
              <a:solidFill>
                <a:schemeClr val="tx2"/>
              </a:solidFill>
            </a:endParaRPr>
          </a:p>
          <a:p>
            <a:pPr>
              <a:spcBef>
                <a:spcPts val="300"/>
              </a:spcBef>
            </a:pPr>
            <a:r>
              <a:rPr lang="ru-RU" sz="2000" b="1" dirty="0"/>
              <a:t>В </a:t>
            </a:r>
            <a:r>
              <a:rPr lang="ru-RU" sz="2000" b="1" dirty="0" err="1"/>
              <a:t>смэв</a:t>
            </a:r>
            <a:r>
              <a:rPr lang="ru-RU" sz="2000" b="1" dirty="0"/>
              <a:t> Подключено </a:t>
            </a:r>
          </a:p>
          <a:p>
            <a:pPr>
              <a:spcBef>
                <a:spcPts val="300"/>
              </a:spcBef>
            </a:pPr>
            <a:r>
              <a:rPr lang="ru-RU" sz="2000" b="1" dirty="0"/>
              <a:t>более</a:t>
            </a:r>
            <a:r>
              <a:rPr lang="ru-RU" sz="2400" b="1" dirty="0" smtClean="0"/>
              <a:t> </a:t>
            </a:r>
            <a:r>
              <a:rPr lang="ru-RU" sz="2400" b="1" dirty="0">
                <a:solidFill>
                  <a:srgbClr val="FF0000"/>
                </a:solidFill>
              </a:rPr>
              <a:t>900</a:t>
            </a:r>
            <a:r>
              <a:rPr lang="ru-RU" sz="2400" b="1" dirty="0"/>
              <a:t> </a:t>
            </a:r>
            <a:r>
              <a:rPr lang="ru-RU" sz="2000" b="1" dirty="0"/>
              <a:t>ведомств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>
              <a:spcBef>
                <a:spcPts val="300"/>
              </a:spcBef>
            </a:pPr>
            <a:r>
              <a:rPr lang="ru-RU" sz="2000" b="1" dirty="0"/>
              <a:t>И более </a:t>
            </a:r>
            <a:r>
              <a:rPr lang="ru-RU" sz="2400" b="1" dirty="0">
                <a:solidFill>
                  <a:srgbClr val="FF0000"/>
                </a:solidFill>
              </a:rPr>
              <a:t>1 000 </a:t>
            </a:r>
            <a:r>
              <a:rPr lang="ru-RU" sz="2000" b="1" dirty="0" err="1"/>
              <a:t>информ</a:t>
            </a:r>
            <a:r>
              <a:rPr lang="ru-RU" sz="2000" b="1" dirty="0"/>
              <a:t>. Систем</a:t>
            </a:r>
          </a:p>
          <a:p>
            <a:pPr>
              <a:spcBef>
                <a:spcPts val="300"/>
              </a:spcBef>
            </a:pPr>
            <a:r>
              <a:rPr lang="ru-RU" sz="2000" b="1" dirty="0"/>
              <a:t>которые используют </a:t>
            </a:r>
          </a:p>
          <a:p>
            <a:pPr>
              <a:spcBef>
                <a:spcPts val="300"/>
              </a:spcBef>
            </a:pPr>
            <a:r>
              <a:rPr lang="ru-RU" sz="2000" b="1" dirty="0"/>
              <a:t>Более</a:t>
            </a:r>
            <a:r>
              <a:rPr lang="ru-RU" sz="2400" b="1" dirty="0" smtClean="0"/>
              <a:t> </a:t>
            </a:r>
            <a:r>
              <a:rPr lang="ru-RU" sz="2400" b="1" dirty="0">
                <a:solidFill>
                  <a:srgbClr val="FF0000"/>
                </a:solidFill>
              </a:rPr>
              <a:t>3 000 </a:t>
            </a:r>
            <a:r>
              <a:rPr lang="ru-RU" sz="2000" b="1" dirty="0"/>
              <a:t>сервисов</a:t>
            </a:r>
          </a:p>
          <a:p>
            <a:pPr>
              <a:spcBef>
                <a:spcPts val="300"/>
              </a:spcBef>
            </a:pPr>
            <a:r>
              <a:rPr lang="ru-RU" sz="2000" b="1" dirty="0"/>
              <a:t>общим объемом более </a:t>
            </a:r>
            <a:r>
              <a:rPr lang="ru-RU" sz="2400" b="1" dirty="0">
                <a:solidFill>
                  <a:srgbClr val="FF0000"/>
                </a:solidFill>
              </a:rPr>
              <a:t>2 500 000 </a:t>
            </a:r>
            <a:r>
              <a:rPr lang="ru-RU" sz="2000" b="1" dirty="0"/>
              <a:t>транзакций в сутки</a:t>
            </a:r>
          </a:p>
          <a:p>
            <a:pPr>
              <a:spcBef>
                <a:spcPts val="0"/>
              </a:spcBef>
            </a:pPr>
            <a:endParaRPr lang="ru-RU" sz="32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6087" y="1589144"/>
            <a:ext cx="3992417" cy="31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8429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36" r="17036"/>
          <a:stretch>
            <a:fillRect/>
          </a:stretch>
        </p:blipFill>
        <p:spPr>
          <a:xfrm>
            <a:off x="6444208" y="1124744"/>
            <a:ext cx="1296144" cy="1296144"/>
          </a:xfrm>
          <a:prstGeom prst="rect">
            <a:avLst/>
          </a:prstGeom>
        </p:spPr>
      </p:pic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237486" y="404664"/>
            <a:ext cx="8602705" cy="936104"/>
          </a:xfrm>
        </p:spPr>
        <p:txBody>
          <a:bodyPr>
            <a:noAutofit/>
          </a:bodyPr>
          <a:lstStyle/>
          <a:p>
            <a:pPr lvl="0"/>
            <a:r>
              <a:rPr lang="ru-RU" sz="2800" dirty="0">
                <a:solidFill>
                  <a:schemeClr val="accent3"/>
                </a:solidFill>
              </a:rPr>
              <a:t>ТРЕБОВАНИЯ ЗАКОНОДАТЕЛЬНЫХ АКТОВ РОССИЙСКОЙ ФЕДЕРАЦИИ</a:t>
            </a:r>
          </a:p>
        </p:txBody>
      </p:sp>
      <p:sp>
        <p:nvSpPr>
          <p:cNvPr id="8" name="Text Placeholder 6"/>
          <p:cNvSpPr txBox="1">
            <a:spLocks/>
          </p:cNvSpPr>
          <p:nvPr/>
        </p:nvSpPr>
        <p:spPr>
          <a:xfrm>
            <a:off x="408538" y="1700808"/>
            <a:ext cx="7992888" cy="4274133"/>
          </a:xfrm>
          <a:prstGeom prst="rect">
            <a:avLst/>
          </a:prstGeom>
        </p:spPr>
        <p:txBody>
          <a:bodyPr lIns="0" rIns="0" numCol="1" spcCol="360000">
            <a:norm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FontTx/>
              <a:buNone/>
              <a:defRPr sz="1600" b="1" kern="1200" baseline="0">
                <a:solidFill>
                  <a:schemeClr val="tx2">
                    <a:lumMod val="75000"/>
                  </a:schemeClr>
                </a:solidFill>
                <a:latin typeface="Calibri"/>
                <a:ea typeface="+mn-ea"/>
                <a:cs typeface="Calibri"/>
              </a:defRPr>
            </a:lvl1pPr>
            <a:lvl2pPr marL="180000" indent="-180000" algn="l" defTabSz="80962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charset="2"/>
              <a:buChar char="n"/>
              <a:defRPr sz="1300" kern="1200">
                <a:solidFill>
                  <a:srgbClr val="000707"/>
                </a:solidFill>
                <a:latin typeface="Calibri"/>
                <a:ea typeface="+mn-ea"/>
                <a:cs typeface="Calibri"/>
              </a:defRPr>
            </a:lvl2pPr>
            <a:lvl3pPr marL="18000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tx2"/>
              </a:buClr>
              <a:buFontTx/>
              <a:buNone/>
              <a:defRPr sz="1000" kern="1200" cap="all">
                <a:solidFill>
                  <a:schemeClr val="accent1">
                    <a:lumMod val="75000"/>
                  </a:schemeClr>
                </a:solidFill>
                <a:latin typeface="Calibri"/>
                <a:ea typeface="+mn-ea"/>
                <a:cs typeface="Calibri"/>
              </a:defRPr>
            </a:lvl3pPr>
            <a:lvl4pPr marL="18000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Tx/>
              <a:buNone/>
              <a:defRPr sz="1000" i="1" u="sng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+mn-ea"/>
                <a:cs typeface="Calibri"/>
              </a:defRPr>
            </a:lvl4pPr>
            <a:lvl5pPr marL="36000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Tx/>
              <a:buNone/>
              <a:defRPr sz="900" kern="1200">
                <a:solidFill>
                  <a:srgbClr val="000707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891A7">
                    <a:lumMod val="75000"/>
                  </a:srgbClr>
                </a:solidFill>
                <a:effectLst/>
                <a:uLnTx/>
                <a:uFillTx/>
              </a:rPr>
              <a:t>Федеральный закон от 27 июня 2011 года №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891A7">
                    <a:lumMod val="75000"/>
                  </a:srgbClr>
                </a:solidFill>
                <a:effectLst/>
                <a:uLnTx/>
                <a:uFillTx/>
              </a:rPr>
              <a:t>210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891A7">
                    <a:lumMod val="75000"/>
                  </a:srgbClr>
                </a:solidFill>
                <a:effectLst/>
                <a:uLnTx/>
                <a:uFillTx/>
              </a:rPr>
              <a:t>-ФЗ.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F271C">
                    <a:lumMod val="75000"/>
                  </a:srgbClr>
                </a:solidFill>
                <a:effectLst/>
                <a:uLnTx/>
                <a:uFillTx/>
              </a:rPr>
              <a:t>Статья 21.3. Государственная информационная система о государственных и муниципальных платежах (ГИС ГМП)</a:t>
            </a:r>
            <a:r>
              <a:rPr lang="en-US" sz="1800" dirty="0" smtClean="0">
                <a:solidFill>
                  <a:srgbClr val="4F271C">
                    <a:lumMod val="75000"/>
                  </a:srgbClr>
                </a:solidFill>
              </a:rPr>
              <a:t>.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4F271C">
                  <a:lumMod val="75000"/>
                </a:srgbClr>
              </a:solidFill>
              <a:effectLst/>
              <a:uLnTx/>
              <a:uFillTx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4F271C">
                  <a:lumMod val="75000"/>
                </a:srgbClr>
              </a:solidFill>
              <a:effectLst/>
              <a:uLnTx/>
              <a:uFillTx/>
            </a:endParaRPr>
          </a:p>
          <a:p>
            <a:pPr algn="just">
              <a:buClr>
                <a:srgbClr val="4F271C"/>
              </a:buClr>
              <a:defRPr/>
            </a:pPr>
            <a:r>
              <a:rPr lang="ru-RU" sz="1800" dirty="0" smtClean="0">
                <a:solidFill>
                  <a:srgbClr val="4F271C">
                    <a:lumMod val="75000"/>
                  </a:srgbClr>
                </a:solidFill>
              </a:rPr>
              <a:t>Государственные и муниципальные учреждения после осуществления начисления суммы</a:t>
            </a:r>
            <a:r>
              <a:rPr lang="ru-RU" sz="1800" b="0" dirty="0" smtClean="0">
                <a:solidFill>
                  <a:srgbClr val="4F271C">
                    <a:lumMod val="75000"/>
                  </a:srgbClr>
                </a:solidFill>
              </a:rPr>
              <a:t>, подлежащей оплате заявителем за предоставляемые услуги, указанные в части 3 статьи 1 и части 1 статьи 9 настоящего Федерального закона, а также иных платежей, в случаях, предусмотренных федеральными законами,</a:t>
            </a:r>
            <a:r>
              <a:rPr lang="ru-RU" sz="1800" dirty="0" smtClean="0">
                <a:solidFill>
                  <a:srgbClr val="4F271C">
                    <a:lumMod val="75000"/>
                  </a:srgbClr>
                </a:solidFill>
              </a:rPr>
              <a:t> обязаны незамедлительно направлять информацию, необходимую для ее уплаты, в Государственную информационную систему о государственных и муниципальных платежах.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949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4F271C"/>
              </a:buClr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949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23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/>
          <p:cNvSpPr>
            <a:spLocks noGrp="1"/>
          </p:cNvSpPr>
          <p:nvPr>
            <p:ph type="title"/>
          </p:nvPr>
        </p:nvSpPr>
        <p:spPr>
          <a:xfrm>
            <a:off x="169364" y="332656"/>
            <a:ext cx="8435084" cy="50405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3"/>
                </a:solidFill>
              </a:rPr>
              <a:t>Основные этапы реализации постановлений</a:t>
            </a:r>
            <a:endParaRPr lang="ru-RU" sz="2800" b="1" dirty="0">
              <a:solidFill>
                <a:schemeClr val="accent3"/>
              </a:solidFill>
              <a:cs typeface="Arial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952959724"/>
              </p:ext>
            </p:extLst>
          </p:nvPr>
        </p:nvGraphicFramePr>
        <p:xfrm>
          <a:off x="467544" y="1124744"/>
          <a:ext cx="828129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9731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46098" y="5373216"/>
            <a:ext cx="2541726" cy="836736"/>
          </a:xfrm>
        </p:spPr>
        <p:txBody>
          <a:bodyPr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Помощь в Подготовке КОМПЛЕКТА ДОКУМЕНТОВ для регистрации в </a:t>
            </a:r>
            <a:r>
              <a:rPr lang="ru-RU" sz="1600" b="1" dirty="0" err="1" smtClean="0">
                <a:solidFill>
                  <a:schemeClr val="tx1"/>
                </a:solidFill>
              </a:rPr>
              <a:t>смэв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3275856" y="5373216"/>
            <a:ext cx="2860096" cy="836736"/>
          </a:xfrm>
        </p:spPr>
        <p:txBody>
          <a:bodyPr/>
          <a:lstStyle/>
          <a:p>
            <a:r>
              <a:rPr lang="ru-RU" sz="1600" b="1" dirty="0" smtClean="0"/>
              <a:t>Предоставление </a:t>
            </a:r>
            <a:r>
              <a:rPr lang="ru-RU" sz="1600" b="1" dirty="0" err="1" smtClean="0"/>
              <a:t>преднастроенного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криптомаршрутизатора</a:t>
            </a:r>
            <a:r>
              <a:rPr lang="ru-RU" sz="1600" b="1" dirty="0" smtClean="0"/>
              <a:t> </a:t>
            </a:r>
            <a:endParaRPr lang="en-US" sz="1600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6418646" y="5391287"/>
            <a:ext cx="2567704" cy="75119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b="1" dirty="0" smtClean="0"/>
              <a:t>Типовое решение для взаимодействия </a:t>
            </a:r>
          </a:p>
          <a:p>
            <a:pPr>
              <a:spcBef>
                <a:spcPts val="0"/>
              </a:spcBef>
            </a:pPr>
            <a:r>
              <a:rPr lang="ru-RU" sz="1600" b="1" dirty="0" smtClean="0"/>
              <a:t>с </a:t>
            </a:r>
            <a:r>
              <a:rPr lang="ru-RU" sz="1600" b="1" dirty="0" err="1" smtClean="0"/>
              <a:t>гис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гмп</a:t>
            </a:r>
            <a:endParaRPr lang="en-US" sz="1600" b="1" dirty="0"/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251519" y="498288"/>
            <a:ext cx="8213663" cy="4683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spcAft>
                <a:spcPts val="0"/>
              </a:spcAft>
              <a:buNone/>
              <a:defRPr sz="3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3"/>
                </a:solidFill>
              </a:rPr>
              <a:t>НАШЕ ПРЕДЛОЖЕНИЕ для ОРГАНОВ ВЛАСТИ</a:t>
            </a:r>
            <a:endParaRPr lang="en-US" sz="2800" dirty="0"/>
          </a:p>
        </p:txBody>
      </p:sp>
      <p:pic>
        <p:nvPicPr>
          <p:cNvPr id="17" name="Рисунок 16" descr="logotip-rostelekom-2012.jpe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7107" y="1340768"/>
            <a:ext cx="2232281" cy="18003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858" y="3249794"/>
            <a:ext cx="1634020" cy="197940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5944375" y="4442685"/>
            <a:ext cx="32027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/>
                </a:solidFill>
                <a:cs typeface="Arial" pitchFamily="34" charset="0"/>
              </a:rPr>
              <a:t>АРМ Администратора </a:t>
            </a:r>
          </a:p>
          <a:p>
            <a:pPr algn="ctr"/>
            <a:r>
              <a:rPr lang="ru-RU" sz="2400" b="1" dirty="0" smtClean="0">
                <a:solidFill>
                  <a:schemeClr val="accent3"/>
                </a:solidFill>
                <a:cs typeface="Arial" pitchFamily="34" charset="0"/>
              </a:rPr>
              <a:t>доходов</a:t>
            </a:r>
            <a:endParaRPr lang="ru-RU" sz="2400" dirty="0">
              <a:solidFill>
                <a:schemeClr val="accent3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9815" y="2924944"/>
            <a:ext cx="1525367" cy="1517741"/>
          </a:xfrm>
          <a:prstGeom prst="rect">
            <a:avLst/>
          </a:prstGeom>
        </p:spPr>
      </p:pic>
      <p:pic>
        <p:nvPicPr>
          <p:cNvPr id="11" name="Рисунок 7" descr="Описание: hw1000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224" y="4663213"/>
            <a:ext cx="2342904" cy="48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33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812"/>
            <a:ext cx="8031164" cy="5039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КОНСУЛЬТАЦИОННЫЕ УСЛУГИ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ru-RU" dirty="0" smtClean="0"/>
              <a:t>РЕГИСТРАЦИЯ В ФК И МКС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1101998" y="3969060"/>
            <a:ext cx="2065066" cy="2412268"/>
          </a:xfrm>
        </p:spPr>
        <p:txBody>
          <a:bodyPr>
            <a:normAutofit/>
          </a:bodyPr>
          <a:lstStyle/>
          <a:p>
            <a:r>
              <a:rPr lang="ru-RU" dirty="0"/>
              <a:t>Предоставление </a:t>
            </a:r>
            <a:r>
              <a:rPr lang="ru-RU" dirty="0" err="1" smtClean="0"/>
              <a:t>шаблонА</a:t>
            </a:r>
            <a:r>
              <a:rPr lang="ru-RU" dirty="0" smtClean="0"/>
              <a:t> </a:t>
            </a:r>
            <a:r>
              <a:rPr lang="ru-RU" dirty="0" err="1" smtClean="0"/>
              <a:t>договорА</a:t>
            </a:r>
            <a:r>
              <a:rPr lang="ru-RU" dirty="0" smtClean="0"/>
              <a:t>  о </a:t>
            </a:r>
            <a:r>
              <a:rPr lang="ru-RU" dirty="0"/>
              <a:t>присоединении к ГИС </a:t>
            </a:r>
            <a:r>
              <a:rPr lang="ru-RU" dirty="0" smtClean="0"/>
              <a:t>ГМП;</a:t>
            </a:r>
          </a:p>
          <a:p>
            <a:pPr lvl="0"/>
            <a:r>
              <a:rPr lang="ru-RU" dirty="0"/>
              <a:t>ПОДГОТОВКА  ШАБЛОНА ДОГОВОРА С оператором СМЭВ для подключения </a:t>
            </a:r>
            <a:r>
              <a:rPr lang="ru-RU" dirty="0" smtClean="0"/>
              <a:t>ОГВ  </a:t>
            </a:r>
            <a:r>
              <a:rPr lang="ru-RU" dirty="0"/>
              <a:t>к СМЭВ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консультации по их заполнению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algn="ctr"/>
            <a:r>
              <a:rPr lang="ru-RU" dirty="0" smtClean="0"/>
              <a:t>ПОЛУЧЕНИЕ </a:t>
            </a:r>
            <a:r>
              <a:rPr lang="ru-RU" dirty="0" err="1" smtClean="0"/>
              <a:t>эп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 smtClean="0"/>
              <a:t>Предоставление </a:t>
            </a:r>
            <a:r>
              <a:rPr lang="ru-RU" dirty="0" err="1" smtClean="0"/>
              <a:t>шаблонА</a:t>
            </a:r>
            <a:r>
              <a:rPr lang="ru-RU" dirty="0" smtClean="0"/>
              <a:t> </a:t>
            </a:r>
            <a:r>
              <a:rPr lang="ru-RU" dirty="0"/>
              <a:t>необходимых документов для подачи на получение (ЭЦП) в (УЦ) в электронном виде </a:t>
            </a:r>
            <a:endParaRPr lang="ru-RU" dirty="0" smtClean="0"/>
          </a:p>
          <a:p>
            <a:r>
              <a:rPr lang="ru-RU" dirty="0"/>
              <a:t>консультации по их </a:t>
            </a:r>
            <a:r>
              <a:rPr lang="ru-RU" dirty="0" smtClean="0"/>
              <a:t>заполнению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ctr"/>
            <a:r>
              <a:rPr lang="ru-RU" dirty="0" smtClean="0"/>
              <a:t>РЕГИСТРАЦИЯ В СМЭВ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ПОДГОТОВКА </a:t>
            </a:r>
            <a:r>
              <a:rPr lang="ru-RU" dirty="0" err="1" smtClean="0"/>
              <a:t>ЗапросА</a:t>
            </a:r>
            <a:r>
              <a:rPr lang="ru-RU" dirty="0" smtClean="0"/>
              <a:t> </a:t>
            </a:r>
            <a:r>
              <a:rPr lang="ru-RU" dirty="0"/>
              <a:t>на регистрацию в СМЭВ информационной </a:t>
            </a:r>
            <a:r>
              <a:rPr lang="ru-RU" dirty="0" smtClean="0"/>
              <a:t>системы ОГВ;</a:t>
            </a:r>
          </a:p>
          <a:p>
            <a:r>
              <a:rPr lang="ru-RU" dirty="0"/>
              <a:t>ПОДГОТОВКА </a:t>
            </a:r>
            <a:r>
              <a:rPr lang="ru-RU" dirty="0" err="1"/>
              <a:t>ЗапросА</a:t>
            </a:r>
            <a:r>
              <a:rPr lang="ru-RU" dirty="0" smtClean="0"/>
              <a:t> </a:t>
            </a:r>
            <a:r>
              <a:rPr lang="ru-RU" dirty="0"/>
              <a:t>на доступ к </a:t>
            </a:r>
            <a:r>
              <a:rPr lang="ru-RU" dirty="0" smtClean="0"/>
              <a:t>сервису </a:t>
            </a:r>
            <a:r>
              <a:rPr lang="ru-RU" dirty="0" err="1" smtClean="0"/>
              <a:t>фк</a:t>
            </a:r>
            <a:r>
              <a:rPr lang="ru-RU" dirty="0" smtClean="0"/>
              <a:t> В СМЭВ</a:t>
            </a:r>
            <a:endParaRPr lang="ru-RU" dirty="0"/>
          </a:p>
          <a:p>
            <a:r>
              <a:rPr lang="ru-RU" dirty="0"/>
              <a:t>консультации по их заполнению</a:t>
            </a:r>
          </a:p>
          <a:p>
            <a:pPr indent="0">
              <a:buNone/>
            </a:pPr>
            <a:endParaRPr lang="ru-RU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sz="quarter" idx="2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0" r="9960"/>
          <a:stretch>
            <a:fillRect/>
          </a:stretch>
        </p:blipFill>
        <p:spPr>
          <a:xfrm>
            <a:off x="1109695" y="1484784"/>
            <a:ext cx="1662105" cy="1626687"/>
          </a:xfrm>
          <a:prstGeom prst="rect">
            <a:avLst/>
          </a:prstGeom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95" r="6295"/>
          <a:stretch>
            <a:fillRect/>
          </a:stretch>
        </p:blipFill>
        <p:spPr>
          <a:xfrm>
            <a:off x="3707905" y="1484784"/>
            <a:ext cx="1872208" cy="16266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7576" y="1268760"/>
            <a:ext cx="1661676" cy="193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484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68080" y="332656"/>
            <a:ext cx="8784976" cy="4319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3"/>
                </a:solidFill>
                <a:cs typeface="Arial" pitchFamily="34" charset="0"/>
              </a:rPr>
              <a:t>ОРГАНИЗАЦИЯ </a:t>
            </a:r>
            <a:r>
              <a:rPr lang="ru-RU" sz="3100" dirty="0">
                <a:solidFill>
                  <a:schemeClr val="accent3"/>
                </a:solidFill>
                <a:cs typeface="Arial" pitchFamily="34" charset="0"/>
              </a:rPr>
              <a:t>ЗАЩИЩЕННОГО КАНАЛА К СМЭВ (</a:t>
            </a:r>
            <a:r>
              <a:rPr lang="en-US" sz="3100" dirty="0">
                <a:solidFill>
                  <a:schemeClr val="accent3"/>
                </a:solidFill>
                <a:cs typeface="Arial" pitchFamily="34" charset="0"/>
              </a:rPr>
              <a:t>VIPNET)</a:t>
            </a:r>
            <a:r>
              <a:rPr lang="ru-RU" sz="3100" dirty="0" smtClean="0">
                <a:solidFill>
                  <a:schemeClr val="accent3"/>
                </a:solidFill>
                <a:cs typeface="Arial" pitchFamily="34" charset="0"/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5361604" y="4780380"/>
            <a:ext cx="3220084" cy="606152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НАСТРОЙКА КРИПТОМАРШРУТИЗАТОРА</a:t>
            </a:r>
            <a:endParaRPr lang="en-US" sz="1800" dirty="0" smtClean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1186648" y="4813100"/>
            <a:ext cx="3220084" cy="1153225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ОРГАНИЗАЦИЯ </a:t>
            </a:r>
            <a:endParaRPr lang="ru-RU" sz="1800" b="1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indent="0" algn="ctr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ЗАЩИЩЕННОГО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КАНАЛА К СМЭВ (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VIPNET)</a:t>
            </a:r>
            <a:endParaRPr lang="en-US" sz="1800" dirty="0" smtClean="0"/>
          </a:p>
        </p:txBody>
      </p:sp>
      <p:pic>
        <p:nvPicPr>
          <p:cNvPr id="18" name="Рисунок 17" descr="logotip-rostelekom-2012.jpe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423" y="1770132"/>
            <a:ext cx="1822995" cy="147024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1530814"/>
            <a:ext cx="2016224" cy="2006143"/>
          </a:xfrm>
          <a:prstGeom prst="rect">
            <a:avLst/>
          </a:prstGeom>
        </p:spPr>
      </p:pic>
      <p:pic>
        <p:nvPicPr>
          <p:cNvPr id="1026" name="Рисунок 7" descr="Описание: hw1000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4848" y="3536957"/>
            <a:ext cx="4197809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40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219945" y="332656"/>
            <a:ext cx="8602705" cy="485924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accent3"/>
                </a:solidFill>
              </a:rPr>
              <a:t>ВАРИАНТЫ ПОДКЛЮЧЕНИЯ К СМЭВ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307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90" r="752" b="8571"/>
          <a:stretch>
            <a:fillRect/>
          </a:stretch>
        </p:blipFill>
        <p:spPr bwMode="auto">
          <a:xfrm>
            <a:off x="1163637" y="890588"/>
            <a:ext cx="6501153" cy="549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939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237486" y="278780"/>
            <a:ext cx="8602705" cy="485924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accent3"/>
                </a:solidFill>
              </a:rPr>
              <a:t>ВАРИАНТЫ ПОДКЛЮЧЕНИЯ К СМЭВ</a:t>
            </a:r>
            <a:endParaRPr lang="ru-RU" sz="2800" dirty="0">
              <a:solidFill>
                <a:schemeClr val="accent3"/>
              </a:solidFill>
            </a:endParaRPr>
          </a:p>
        </p:txBody>
      </p:sp>
      <p:pic>
        <p:nvPicPr>
          <p:cNvPr id="4098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552728" cy="563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7945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T colors">
      <a:dk1>
        <a:srgbClr val="1C2329"/>
      </a:dk1>
      <a:lt1>
        <a:sysClr val="window" lastClr="FFFFFF"/>
      </a:lt1>
      <a:dk2>
        <a:srgbClr val="008CC2"/>
      </a:dk2>
      <a:lt2>
        <a:srgbClr val="FFFFFF"/>
      </a:lt2>
      <a:accent1>
        <a:srgbClr val="D02324"/>
      </a:accent1>
      <a:accent2>
        <a:srgbClr val="00547A"/>
      </a:accent2>
      <a:accent3>
        <a:srgbClr val="2A8DC2"/>
      </a:accent3>
      <a:accent4>
        <a:srgbClr val="4A357A"/>
      </a:accent4>
      <a:accent5>
        <a:srgbClr val="713F80"/>
      </a:accent5>
      <a:accent6>
        <a:srgbClr val="44A641"/>
      </a:accent6>
      <a:hlink>
        <a:srgbClr val="519A76"/>
      </a:hlink>
      <a:folHlink>
        <a:srgbClr val="5EBD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sz="1200" b="1" cap="all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accent5"/>
          </a:solidFill>
          <a:prstDash val="dot"/>
          <a:round/>
          <a:headEnd type="oval" w="sm" len="sm"/>
          <a:tailEnd type="oval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9672</TotalTime>
  <Words>422</Words>
  <Application>Microsoft Office PowerPoint</Application>
  <PresentationFormat>Экран (4:3)</PresentationFormat>
  <Paragraphs>88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КОМПЛЕКСНЫЙ СЕРВИС  ПРИ ПОДКЛЮЧЕНИИ К ГИС ГМП</vt:lpstr>
      <vt:lpstr>ИТОГИ РАЗВИТИЯ</vt:lpstr>
      <vt:lpstr>ТРЕБОВАНИЯ ЗАКОНОДАТЕЛЬНЫХ АКТОВ РОССИЙСКОЙ ФЕДЕРАЦИИ</vt:lpstr>
      <vt:lpstr>Основные этапы реализации постановлений</vt:lpstr>
      <vt:lpstr>Слайд 5</vt:lpstr>
      <vt:lpstr>КОНСУЛЬТАЦИОННЫЕ УСЛУГИ</vt:lpstr>
      <vt:lpstr>ОРГАНИЗАЦИЯ ЗАЩИЩЕННОГО КАНАЛА К СМЭВ (VIPNET). </vt:lpstr>
      <vt:lpstr>ВАРИАНТЫ ПОДКЛЮЧЕНИЯ К СМЭВ</vt:lpstr>
      <vt:lpstr>ВАРИАНТЫ ПОДКЛЮЧЕНИЯ К СМЭВ</vt:lpstr>
      <vt:lpstr>ВАРИАНТЫ ПОДКЛЮЧЕНИЯ К ГИС ГМП</vt:lpstr>
      <vt:lpstr>ИС АРМ «АДМИНИСТРАТОРОВ ДОХОДОВ»</vt:lpstr>
      <vt:lpstr>Арм РЕАЛИЗУЕТ СЛЕДУЮЩИЕ ФУНКЦИИ:</vt:lpstr>
      <vt:lpstr>ПРЕИМУЩЕСТВА ДЛЯ СОТРУДНИКОВ ОИВ</vt:lpstr>
    </vt:vector>
  </TitlesOfParts>
  <Company>Brendlab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Brendlab Brendlab</dc:creator>
  <cp:lastModifiedBy>pudloav</cp:lastModifiedBy>
  <cp:revision>427</cp:revision>
  <cp:lastPrinted>2013-09-26T02:47:44Z</cp:lastPrinted>
  <dcterms:created xsi:type="dcterms:W3CDTF">2012-06-22T13:20:05Z</dcterms:created>
  <dcterms:modified xsi:type="dcterms:W3CDTF">2013-10-03T02:39:38Z</dcterms:modified>
</cp:coreProperties>
</file>